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slides/slide118.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126.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4" r:id="rId4"/>
    <p:sldId id="258" r:id="rId5"/>
    <p:sldId id="275" r:id="rId6"/>
    <p:sldId id="276" r:id="rId7"/>
    <p:sldId id="259" r:id="rId8"/>
    <p:sldId id="277" r:id="rId9"/>
    <p:sldId id="278" r:id="rId10"/>
    <p:sldId id="260" r:id="rId11"/>
    <p:sldId id="279" r:id="rId12"/>
    <p:sldId id="261" r:id="rId13"/>
    <p:sldId id="280" r:id="rId14"/>
    <p:sldId id="262" r:id="rId15"/>
    <p:sldId id="281" r:id="rId16"/>
    <p:sldId id="273" r:id="rId17"/>
    <p:sldId id="282" r:id="rId18"/>
    <p:sldId id="263" r:id="rId19"/>
    <p:sldId id="283" r:id="rId20"/>
    <p:sldId id="265" r:id="rId21"/>
    <p:sldId id="284" r:id="rId22"/>
    <p:sldId id="285" r:id="rId23"/>
    <p:sldId id="266" r:id="rId24"/>
    <p:sldId id="286" r:id="rId25"/>
    <p:sldId id="287" r:id="rId26"/>
    <p:sldId id="270" r:id="rId27"/>
    <p:sldId id="288" r:id="rId28"/>
    <p:sldId id="268" r:id="rId29"/>
    <p:sldId id="289" r:id="rId30"/>
    <p:sldId id="290" r:id="rId31"/>
    <p:sldId id="269" r:id="rId32"/>
    <p:sldId id="291" r:id="rId33"/>
    <p:sldId id="292" r:id="rId34"/>
    <p:sldId id="271" r:id="rId35"/>
    <p:sldId id="293" r:id="rId36"/>
    <p:sldId id="272" r:id="rId37"/>
    <p:sldId id="294" r:id="rId38"/>
    <p:sldId id="295" r:id="rId39"/>
    <p:sldId id="296" r:id="rId40"/>
    <p:sldId id="297" r:id="rId41"/>
    <p:sldId id="298" r:id="rId42"/>
    <p:sldId id="299" r:id="rId43"/>
    <p:sldId id="300" r:id="rId44"/>
    <p:sldId id="301" r:id="rId45"/>
    <p:sldId id="304" r:id="rId46"/>
    <p:sldId id="306" r:id="rId47"/>
    <p:sldId id="305" r:id="rId48"/>
    <p:sldId id="302" r:id="rId49"/>
    <p:sldId id="303"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 id="320" r:id="rId64"/>
    <p:sldId id="37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334" r:id="rId79"/>
    <p:sldId id="335" r:id="rId80"/>
    <p:sldId id="336" r:id="rId81"/>
    <p:sldId id="337" r:id="rId82"/>
    <p:sldId id="338" r:id="rId83"/>
    <p:sldId id="339" r:id="rId84"/>
    <p:sldId id="340" r:id="rId85"/>
    <p:sldId id="341" r:id="rId86"/>
    <p:sldId id="342" r:id="rId87"/>
    <p:sldId id="343" r:id="rId88"/>
    <p:sldId id="344" r:id="rId89"/>
    <p:sldId id="345" r:id="rId90"/>
    <p:sldId id="346" r:id="rId91"/>
    <p:sldId id="347" r:id="rId92"/>
    <p:sldId id="348" r:id="rId93"/>
    <p:sldId id="349" r:id="rId94"/>
    <p:sldId id="350" r:id="rId95"/>
    <p:sldId id="351" r:id="rId96"/>
    <p:sldId id="352" r:id="rId97"/>
    <p:sldId id="353" r:id="rId98"/>
    <p:sldId id="354" r:id="rId99"/>
    <p:sldId id="355" r:id="rId100"/>
    <p:sldId id="356" r:id="rId101"/>
    <p:sldId id="357" r:id="rId102"/>
    <p:sldId id="358" r:id="rId103"/>
    <p:sldId id="359" r:id="rId104"/>
    <p:sldId id="360" r:id="rId105"/>
    <p:sldId id="361" r:id="rId106"/>
    <p:sldId id="362" r:id="rId107"/>
    <p:sldId id="363" r:id="rId108"/>
    <p:sldId id="364" r:id="rId109"/>
    <p:sldId id="365" r:id="rId110"/>
    <p:sldId id="366" r:id="rId111"/>
    <p:sldId id="367" r:id="rId112"/>
    <p:sldId id="368" r:id="rId113"/>
    <p:sldId id="369" r:id="rId114"/>
    <p:sldId id="371" r:id="rId115"/>
    <p:sldId id="372" r:id="rId116"/>
    <p:sldId id="373" r:id="rId117"/>
    <p:sldId id="374" r:id="rId118"/>
    <p:sldId id="375" r:id="rId119"/>
    <p:sldId id="377" r:id="rId120"/>
    <p:sldId id="378" r:id="rId121"/>
    <p:sldId id="379" r:id="rId122"/>
    <p:sldId id="376" r:id="rId123"/>
    <p:sldId id="380" r:id="rId124"/>
    <p:sldId id="381" r:id="rId125"/>
    <p:sldId id="382" r:id="rId126"/>
    <p:sldId id="383" r:id="rId127"/>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presProps" Target="pres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065BA28-F6F9-4793-A1A4-4FC665D8E6A6}" type="datetimeFigureOut">
              <a:rPr lang="en-US" smtClean="0"/>
              <a:pPr/>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07FD3A-6438-487E-AC0B-C376B535C5DF}" type="slidenum">
              <a:rPr lang="en-US" smtClean="0"/>
              <a:pPr/>
              <a:t>‹#›</a:t>
            </a:fld>
            <a:endParaRPr lang="en-US"/>
          </a:p>
        </p:txBody>
      </p:sp>
    </p:spTree>
    <p:extLst>
      <p:ext uri="{BB962C8B-B14F-4D97-AF65-F5344CB8AC3E}">
        <p14:creationId xmlns:p14="http://schemas.microsoft.com/office/powerpoint/2010/main" xmlns="" val="2951503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65BA28-F6F9-4793-A1A4-4FC665D8E6A6}" type="datetimeFigureOut">
              <a:rPr lang="en-US" smtClean="0"/>
              <a:pPr/>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07FD3A-6438-487E-AC0B-C376B535C5DF}" type="slidenum">
              <a:rPr lang="en-US" smtClean="0"/>
              <a:pPr/>
              <a:t>‹#›</a:t>
            </a:fld>
            <a:endParaRPr lang="en-US"/>
          </a:p>
        </p:txBody>
      </p:sp>
    </p:spTree>
    <p:extLst>
      <p:ext uri="{BB962C8B-B14F-4D97-AF65-F5344CB8AC3E}">
        <p14:creationId xmlns:p14="http://schemas.microsoft.com/office/powerpoint/2010/main" xmlns="" val="1305863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65BA28-F6F9-4793-A1A4-4FC665D8E6A6}" type="datetimeFigureOut">
              <a:rPr lang="en-US" smtClean="0"/>
              <a:pPr/>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07FD3A-6438-487E-AC0B-C376B535C5DF}" type="slidenum">
              <a:rPr lang="en-US" smtClean="0"/>
              <a:pPr/>
              <a:t>‹#›</a:t>
            </a:fld>
            <a:endParaRPr lang="en-US"/>
          </a:p>
        </p:txBody>
      </p:sp>
    </p:spTree>
    <p:extLst>
      <p:ext uri="{BB962C8B-B14F-4D97-AF65-F5344CB8AC3E}">
        <p14:creationId xmlns:p14="http://schemas.microsoft.com/office/powerpoint/2010/main" xmlns="" val="2651752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65BA28-F6F9-4793-A1A4-4FC665D8E6A6}" type="datetimeFigureOut">
              <a:rPr lang="en-US" smtClean="0"/>
              <a:pPr/>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07FD3A-6438-487E-AC0B-C376B535C5DF}" type="slidenum">
              <a:rPr lang="en-US" smtClean="0"/>
              <a:pPr/>
              <a:t>‹#›</a:t>
            </a:fld>
            <a:endParaRPr lang="en-US"/>
          </a:p>
        </p:txBody>
      </p:sp>
    </p:spTree>
    <p:extLst>
      <p:ext uri="{BB962C8B-B14F-4D97-AF65-F5344CB8AC3E}">
        <p14:creationId xmlns:p14="http://schemas.microsoft.com/office/powerpoint/2010/main" xmlns="" val="3183277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65BA28-F6F9-4793-A1A4-4FC665D8E6A6}" type="datetimeFigureOut">
              <a:rPr lang="en-US" smtClean="0"/>
              <a:pPr/>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07FD3A-6438-487E-AC0B-C376B535C5DF}" type="slidenum">
              <a:rPr lang="en-US" smtClean="0"/>
              <a:pPr/>
              <a:t>‹#›</a:t>
            </a:fld>
            <a:endParaRPr lang="en-US"/>
          </a:p>
        </p:txBody>
      </p:sp>
    </p:spTree>
    <p:extLst>
      <p:ext uri="{BB962C8B-B14F-4D97-AF65-F5344CB8AC3E}">
        <p14:creationId xmlns:p14="http://schemas.microsoft.com/office/powerpoint/2010/main" xmlns="" val="3798772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065BA28-F6F9-4793-A1A4-4FC665D8E6A6}" type="datetimeFigureOut">
              <a:rPr lang="en-US" smtClean="0"/>
              <a:pPr/>
              <a:t>6/6/2024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07FD3A-6438-487E-AC0B-C376B535C5DF}" type="slidenum">
              <a:rPr lang="en-US" smtClean="0"/>
              <a:pPr/>
              <a:t>‹#›</a:t>
            </a:fld>
            <a:endParaRPr lang="en-US"/>
          </a:p>
        </p:txBody>
      </p:sp>
    </p:spTree>
    <p:extLst>
      <p:ext uri="{BB962C8B-B14F-4D97-AF65-F5344CB8AC3E}">
        <p14:creationId xmlns:p14="http://schemas.microsoft.com/office/powerpoint/2010/main" xmlns="" val="3795212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65BA28-F6F9-4793-A1A4-4FC665D8E6A6}" type="datetimeFigureOut">
              <a:rPr lang="en-US" smtClean="0"/>
              <a:pPr/>
              <a:t>6/6/2024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07FD3A-6438-487E-AC0B-C376B535C5DF}" type="slidenum">
              <a:rPr lang="en-US" smtClean="0"/>
              <a:pPr/>
              <a:t>‹#›</a:t>
            </a:fld>
            <a:endParaRPr lang="en-US"/>
          </a:p>
        </p:txBody>
      </p:sp>
    </p:spTree>
    <p:extLst>
      <p:ext uri="{BB962C8B-B14F-4D97-AF65-F5344CB8AC3E}">
        <p14:creationId xmlns:p14="http://schemas.microsoft.com/office/powerpoint/2010/main" xmlns="" val="2801161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65BA28-F6F9-4793-A1A4-4FC665D8E6A6}" type="datetimeFigureOut">
              <a:rPr lang="en-US" smtClean="0"/>
              <a:pPr/>
              <a:t>6/6/2024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07FD3A-6438-487E-AC0B-C376B535C5DF}" type="slidenum">
              <a:rPr lang="en-US" smtClean="0"/>
              <a:pPr/>
              <a:t>‹#›</a:t>
            </a:fld>
            <a:endParaRPr lang="en-US"/>
          </a:p>
        </p:txBody>
      </p:sp>
    </p:spTree>
    <p:extLst>
      <p:ext uri="{BB962C8B-B14F-4D97-AF65-F5344CB8AC3E}">
        <p14:creationId xmlns:p14="http://schemas.microsoft.com/office/powerpoint/2010/main" xmlns="" val="689840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65BA28-F6F9-4793-A1A4-4FC665D8E6A6}" type="datetimeFigureOut">
              <a:rPr lang="en-US" smtClean="0"/>
              <a:pPr/>
              <a:t>6/6/2024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07FD3A-6438-487E-AC0B-C376B535C5DF}" type="slidenum">
              <a:rPr lang="en-US" smtClean="0"/>
              <a:pPr/>
              <a:t>‹#›</a:t>
            </a:fld>
            <a:endParaRPr lang="en-US"/>
          </a:p>
        </p:txBody>
      </p:sp>
    </p:spTree>
    <p:extLst>
      <p:ext uri="{BB962C8B-B14F-4D97-AF65-F5344CB8AC3E}">
        <p14:creationId xmlns:p14="http://schemas.microsoft.com/office/powerpoint/2010/main" xmlns="" val="1865191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65BA28-F6F9-4793-A1A4-4FC665D8E6A6}" type="datetimeFigureOut">
              <a:rPr lang="en-US" smtClean="0"/>
              <a:pPr/>
              <a:t>6/6/2024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07FD3A-6438-487E-AC0B-C376B535C5DF}" type="slidenum">
              <a:rPr lang="en-US" smtClean="0"/>
              <a:pPr/>
              <a:t>‹#›</a:t>
            </a:fld>
            <a:endParaRPr lang="en-US"/>
          </a:p>
        </p:txBody>
      </p:sp>
    </p:spTree>
    <p:extLst>
      <p:ext uri="{BB962C8B-B14F-4D97-AF65-F5344CB8AC3E}">
        <p14:creationId xmlns:p14="http://schemas.microsoft.com/office/powerpoint/2010/main" xmlns="" val="3728461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65BA28-F6F9-4793-A1A4-4FC665D8E6A6}" type="datetimeFigureOut">
              <a:rPr lang="en-US" smtClean="0"/>
              <a:pPr/>
              <a:t>6/6/2024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07FD3A-6438-487E-AC0B-C376B535C5DF}" type="slidenum">
              <a:rPr lang="en-US" smtClean="0"/>
              <a:pPr/>
              <a:t>‹#›</a:t>
            </a:fld>
            <a:endParaRPr lang="en-US"/>
          </a:p>
        </p:txBody>
      </p:sp>
    </p:spTree>
    <p:extLst>
      <p:ext uri="{BB962C8B-B14F-4D97-AF65-F5344CB8AC3E}">
        <p14:creationId xmlns:p14="http://schemas.microsoft.com/office/powerpoint/2010/main" xmlns="" val="3002281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65BA28-F6F9-4793-A1A4-4FC665D8E6A6}" type="datetimeFigureOut">
              <a:rPr lang="en-US" smtClean="0"/>
              <a:pPr/>
              <a:t>6/6/2024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07FD3A-6438-487E-AC0B-C376B535C5DF}" type="slidenum">
              <a:rPr lang="en-US" smtClean="0"/>
              <a:pPr/>
              <a:t>‹#›</a:t>
            </a:fld>
            <a:endParaRPr lang="en-US"/>
          </a:p>
        </p:txBody>
      </p:sp>
    </p:spTree>
    <p:extLst>
      <p:ext uri="{BB962C8B-B14F-4D97-AF65-F5344CB8AC3E}">
        <p14:creationId xmlns:p14="http://schemas.microsoft.com/office/powerpoint/2010/main" xmlns="" val="858207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838200"/>
            <a:ext cx="7772400" cy="1371600"/>
          </a:xfrm>
          <a:ln w="38100">
            <a:solidFill>
              <a:srgbClr val="C00000"/>
            </a:solidFill>
          </a:ln>
        </p:spPr>
        <p:txBody>
          <a:bodyPr>
            <a:normAutofit/>
          </a:bodyPr>
          <a:lstStyle/>
          <a:p>
            <a:r>
              <a:rPr lang="en-US" sz="2400" b="1" dirty="0" smtClean="0">
                <a:solidFill>
                  <a:srgbClr val="002060"/>
                </a:solidFill>
              </a:rPr>
              <a:t>THE ROLES OF DIGITAL TECHNOLOGIES AND INNOVATIONS IN ACHIEVING UNIVERSAL HEALTH COVERAGE – THE NIGERIA INDUSTRIAL PHARMACY PERSPECTIVES</a:t>
            </a:r>
            <a:endParaRPr lang="en-US" sz="2400" dirty="0">
              <a:solidFill>
                <a:srgbClr val="002060"/>
              </a:solidFill>
            </a:endParaRPr>
          </a:p>
        </p:txBody>
      </p:sp>
      <p:sp>
        <p:nvSpPr>
          <p:cNvPr id="4" name="Rectangle 3"/>
          <p:cNvSpPr/>
          <p:nvPr/>
        </p:nvSpPr>
        <p:spPr>
          <a:xfrm>
            <a:off x="3962400" y="3257490"/>
            <a:ext cx="994917" cy="400110"/>
          </a:xfrm>
          <a:prstGeom prst="rect">
            <a:avLst/>
          </a:prstGeom>
        </p:spPr>
        <p:txBody>
          <a:bodyPr wrap="square">
            <a:spAutoFit/>
          </a:bodyPr>
          <a:lstStyle/>
          <a:p>
            <a:pPr algn="ctr"/>
            <a:r>
              <a:rPr lang="en-US" sz="2000" b="1" i="1" dirty="0" smtClean="0">
                <a:solidFill>
                  <a:srgbClr val="002060"/>
                </a:solidFill>
                <a:latin typeface="Gill Sans MT" pitchFamily="34" charset="0"/>
                <a:cs typeface="Gisha" pitchFamily="34" charset="-79"/>
              </a:rPr>
              <a:t>BY</a:t>
            </a:r>
            <a:endParaRPr lang="en-US" sz="2000" i="1" dirty="0">
              <a:solidFill>
                <a:srgbClr val="002060"/>
              </a:solidFill>
              <a:latin typeface="Gill Sans MT" pitchFamily="34" charset="0"/>
            </a:endParaRPr>
          </a:p>
        </p:txBody>
      </p:sp>
      <p:sp>
        <p:nvSpPr>
          <p:cNvPr id="5" name="Title 1"/>
          <p:cNvSpPr txBox="1">
            <a:spLocks/>
          </p:cNvSpPr>
          <p:nvPr/>
        </p:nvSpPr>
        <p:spPr>
          <a:xfrm>
            <a:off x="1066800" y="3733800"/>
            <a:ext cx="6858000" cy="838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rgbClr val="C00000"/>
                </a:solidFill>
              </a:rPr>
              <a:t>PROFESSOR OLUDELE A. ITIOLA</a:t>
            </a:r>
            <a:endParaRPr lang="en-US" sz="4000" dirty="0">
              <a:solidFill>
                <a:srgbClr val="C00000"/>
              </a:solidFill>
            </a:endParaRPr>
          </a:p>
        </p:txBody>
      </p:sp>
      <p:sp>
        <p:nvSpPr>
          <p:cNvPr id="7" name="Rectangle 6"/>
          <p:cNvSpPr/>
          <p:nvPr/>
        </p:nvSpPr>
        <p:spPr>
          <a:xfrm>
            <a:off x="3352800" y="2724090"/>
            <a:ext cx="2537233" cy="400110"/>
          </a:xfrm>
          <a:prstGeom prst="rect">
            <a:avLst/>
          </a:prstGeom>
        </p:spPr>
        <p:txBody>
          <a:bodyPr wrap="none">
            <a:spAutoFit/>
          </a:bodyPr>
          <a:lstStyle/>
          <a:p>
            <a:r>
              <a:rPr lang="en-US" sz="2000" b="1" dirty="0" smtClean="0">
                <a:latin typeface="Gisha" pitchFamily="34" charset="-79"/>
                <a:cs typeface="Gisha" pitchFamily="34" charset="-79"/>
              </a:rPr>
              <a:t>KEYNOTE ADDRESS</a:t>
            </a:r>
            <a:endParaRPr lang="en-US" sz="2000" dirty="0">
              <a:latin typeface="Gisha" pitchFamily="34" charset="-79"/>
              <a:cs typeface="Gisha" pitchFamily="34" charset="-79"/>
            </a:endParaRPr>
          </a:p>
        </p:txBody>
      </p:sp>
      <p:sp>
        <p:nvSpPr>
          <p:cNvPr id="39937" name="Rectangle 1"/>
          <p:cNvSpPr>
            <a:spLocks noChangeArrowheads="1"/>
          </p:cNvSpPr>
          <p:nvPr/>
        </p:nvSpPr>
        <p:spPr bwMode="auto">
          <a:xfrm>
            <a:off x="2133600" y="4572000"/>
            <a:ext cx="4623765"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chemeClr val="tx1"/>
                </a:solidFill>
                <a:effectLst/>
                <a:latin typeface="Gisha" pitchFamily="34" charset="-79"/>
                <a:ea typeface="Calibri" pitchFamily="34" charset="0"/>
                <a:cs typeface="Gisha" pitchFamily="34" charset="-79"/>
              </a:rPr>
              <a:t>AT</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Gisha" pitchFamily="34" charset="-79"/>
              <a:cs typeface="Gisha" pitchFamily="34" charset="-79"/>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2060"/>
                </a:solidFill>
                <a:effectLst/>
                <a:latin typeface="Gisha" pitchFamily="34" charset="-79"/>
                <a:ea typeface="Calibri" pitchFamily="34" charset="0"/>
                <a:cs typeface="Gisha" pitchFamily="34" charset="-79"/>
              </a:rPr>
              <a:t>NAIP NATIONAL CONFERENCE</a:t>
            </a:r>
            <a:endParaRPr kumimoji="0" lang="en-US" sz="2400" b="0" i="0" u="none" strike="noStrike" cap="none" normalizeH="0" baseline="0" dirty="0" smtClean="0">
              <a:ln>
                <a:noFill/>
              </a:ln>
              <a:solidFill>
                <a:srgbClr val="002060"/>
              </a:solidFill>
              <a:effectLst/>
              <a:latin typeface="Gisha" pitchFamily="34" charset="-79"/>
              <a:cs typeface="Gisha" pitchFamily="34" charset="-79"/>
            </a:endParaRPr>
          </a:p>
        </p:txBody>
      </p:sp>
      <p:sp>
        <p:nvSpPr>
          <p:cNvPr id="8" name="Rectangle 1"/>
          <p:cNvSpPr>
            <a:spLocks noChangeArrowheads="1"/>
          </p:cNvSpPr>
          <p:nvPr/>
        </p:nvSpPr>
        <p:spPr bwMode="auto">
          <a:xfrm>
            <a:off x="2895601" y="5969913"/>
            <a:ext cx="3352799"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chemeClr val="tx1"/>
                </a:solidFill>
                <a:effectLst/>
                <a:latin typeface="Gisha" pitchFamily="34" charset="-79"/>
                <a:ea typeface="Calibri" pitchFamily="34" charset="0"/>
                <a:cs typeface="Gisha" pitchFamily="34" charset="-79"/>
              </a:rPr>
              <a:t>2024</a:t>
            </a:r>
            <a:endParaRPr kumimoji="0" lang="en-US" sz="2400" b="0" i="0" u="none" strike="noStrike" cap="none" normalizeH="0" baseline="0" dirty="0" smtClean="0">
              <a:ln>
                <a:noFill/>
              </a:ln>
              <a:solidFill>
                <a:srgbClr val="002060"/>
              </a:solidFill>
              <a:effectLst/>
              <a:latin typeface="Gisha" pitchFamily="34" charset="-79"/>
              <a:cs typeface="Gisha" pitchFamily="34" charset="-79"/>
            </a:endParaRPr>
          </a:p>
        </p:txBody>
      </p:sp>
    </p:spTree>
    <p:extLst>
      <p:ext uri="{BB962C8B-B14F-4D97-AF65-F5344CB8AC3E}">
        <p14:creationId xmlns:p14="http://schemas.microsoft.com/office/powerpoint/2010/main" xmlns="" val="1071746099"/>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85800"/>
            <a:ext cx="8077200" cy="5791200"/>
          </a:xfrm>
        </p:spPr>
        <p:txBody>
          <a:bodyPr>
            <a:noAutofit/>
          </a:bodyPr>
          <a:lstStyle/>
          <a:p>
            <a:pPr lvl="0" algn="just"/>
            <a:r>
              <a:rPr lang="en-US" sz="2400" dirty="0" smtClean="0">
                <a:latin typeface="Candara" pitchFamily="34" charset="0"/>
              </a:rPr>
              <a:t>Another way to increase sales, and customer loyalty, but it also entails new responsibilities.</a:t>
            </a:r>
          </a:p>
          <a:p>
            <a:pPr lvl="0" algn="just"/>
            <a:r>
              <a:rPr lang="en-US" sz="2400" dirty="0" smtClean="0">
                <a:latin typeface="Candara" pitchFamily="34" charset="0"/>
              </a:rPr>
              <a:t>The digital space lessens the distance between the business and the clients. Customer queries and complaints can be more easily addressed.</a:t>
            </a:r>
          </a:p>
          <a:p>
            <a:pPr lvl="0" algn="just">
              <a:buNone/>
            </a:pPr>
            <a:r>
              <a:rPr lang="en-US" sz="2400" b="1" dirty="0" smtClean="0">
                <a:latin typeface="Candara" pitchFamily="34" charset="0"/>
              </a:rPr>
              <a:t>(3) The Customer at the heart of the Universe</a:t>
            </a:r>
            <a:endParaRPr lang="en-US" sz="2400" dirty="0" smtClean="0">
              <a:latin typeface="Candara" pitchFamily="34" charset="0"/>
            </a:endParaRPr>
          </a:p>
          <a:p>
            <a:pPr lvl="0" algn="just"/>
            <a:r>
              <a:rPr lang="en-US" sz="2400" dirty="0" smtClean="0">
                <a:latin typeface="Candara" pitchFamily="34" charset="0"/>
              </a:rPr>
              <a:t>The customer is placed at the centre of the business. This involves more work and responsibility, but offers significant advantages, including getting the opinions of the customers.</a:t>
            </a:r>
          </a:p>
          <a:p>
            <a:pPr lvl="0" algn="just"/>
            <a:r>
              <a:rPr lang="en-US" sz="2400" dirty="0" smtClean="0">
                <a:latin typeface="Candara" pitchFamily="34" charset="0"/>
              </a:rPr>
              <a:t>There is constant need for improvement with the proximity to the customers. With new digital technologies and innovations appearing everyday, there are always </a:t>
            </a:r>
            <a:r>
              <a:rPr lang="en-US" sz="2400" b="1" dirty="0" smtClean="0">
                <a:latin typeface="Candara" pitchFamily="34" charset="0"/>
              </a:rPr>
              <a:t>new options</a:t>
            </a:r>
            <a:r>
              <a:rPr lang="en-US" sz="2400" dirty="0" smtClean="0">
                <a:latin typeface="Candara" pitchFamily="34" charset="0"/>
              </a:rPr>
              <a:t> to improve the customer experience.</a:t>
            </a:r>
            <a:endParaRPr lang="en-US" sz="2400" dirty="0">
              <a:latin typeface="Candara" pitchFamily="34" charset="0"/>
            </a:endParaRPr>
          </a:p>
        </p:txBody>
      </p:sp>
    </p:spTree>
    <p:extLst>
      <p:ext uri="{BB962C8B-B14F-4D97-AF65-F5344CB8AC3E}">
        <p14:creationId xmlns:p14="http://schemas.microsoft.com/office/powerpoint/2010/main" xmlns="" val="1202660869"/>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81000"/>
            <a:ext cx="7924800" cy="6172200"/>
          </a:xfrm>
        </p:spPr>
        <p:txBody>
          <a:bodyPr>
            <a:noAutofit/>
          </a:bodyPr>
          <a:lstStyle/>
          <a:p>
            <a:pPr marL="685800" algn="just">
              <a:buFont typeface="Candara" pitchFamily="34" charset="0"/>
              <a:buChar char="−"/>
            </a:pPr>
            <a:r>
              <a:rPr lang="en-US" sz="2400" dirty="0" smtClean="0">
                <a:latin typeface="Candara" pitchFamily="34" charset="0"/>
              </a:rPr>
              <a:t>The ever shifting economic terrains have deeply influenced the evolution of the country’s </a:t>
            </a:r>
            <a:r>
              <a:rPr lang="en-US" sz="2400" dirty="0" err="1" smtClean="0">
                <a:latin typeface="Candara" pitchFamily="34" charset="0"/>
              </a:rPr>
              <a:t>pharma</a:t>
            </a:r>
            <a:r>
              <a:rPr lang="en-US" sz="2400" dirty="0" smtClean="0">
                <a:latin typeface="Candara" pitchFamily="34" charset="0"/>
              </a:rPr>
              <a:t> supply chain. Consequently, while the rest of the world advances, we are still grappling with the effects of shifting policies and monetary values.</a:t>
            </a:r>
          </a:p>
          <a:p>
            <a:pPr marL="685800" algn="just">
              <a:buFont typeface="Candara" pitchFamily="34" charset="0"/>
              <a:buChar char="−"/>
            </a:pPr>
            <a:r>
              <a:rPr lang="en-US" sz="2400" dirty="0" smtClean="0">
                <a:latin typeface="Candara" pitchFamily="34" charset="0"/>
              </a:rPr>
              <a:t>Another challenge is significant infrastructural and logistic barriers. Certain areas, especially those that are isolated or embroiled in conflicts or faced with extreme kidnapping and banditry problems, often grapple with inconsistent access to essential drugs.</a:t>
            </a:r>
          </a:p>
          <a:p>
            <a:pPr algn="just">
              <a:buNone/>
            </a:pPr>
            <a:r>
              <a:rPr lang="en-US" sz="2400" dirty="0" smtClean="0">
                <a:latin typeface="Candara" pitchFamily="34" charset="0"/>
              </a:rPr>
              <a:t>	The situation is further complicated by an inadequate road infrastructure, a limited presence of railway systems and shortage of well-structural storage and warehousing facilities, to lead to extended delivery times or a total halt in the supply of </a:t>
            </a:r>
            <a:r>
              <a:rPr lang="en-US" sz="2400" dirty="0" err="1" smtClean="0">
                <a:latin typeface="Candara" pitchFamily="34" charset="0"/>
              </a:rPr>
              <a:t>pharma</a:t>
            </a:r>
            <a:r>
              <a:rPr lang="en-US" sz="2400" dirty="0" smtClean="0">
                <a:latin typeface="Candara" pitchFamily="34" charset="0"/>
              </a:rPr>
              <a:t> products, sometimes leaving communities without access to vital medical supplies.</a:t>
            </a:r>
            <a:endParaRPr lang="en-US" sz="24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001000" cy="6096000"/>
          </a:xfrm>
        </p:spPr>
        <p:txBody>
          <a:bodyPr>
            <a:noAutofit/>
          </a:bodyPr>
          <a:lstStyle/>
          <a:p>
            <a:pPr marL="742950" lvl="0" algn="just">
              <a:buFont typeface="Candara" pitchFamily="34" charset="0"/>
              <a:buChar char="−"/>
            </a:pPr>
            <a:r>
              <a:rPr lang="en-US" sz="2400" dirty="0" smtClean="0">
                <a:latin typeface="Candara" pitchFamily="34" charset="0"/>
              </a:rPr>
              <a:t>Distribution networks across the country are notably segmented, sometimes necessitating the involvement of multiple </a:t>
            </a:r>
            <a:r>
              <a:rPr lang="en-US" sz="2400" b="1" dirty="0" smtClean="0">
                <a:latin typeface="Candara" pitchFamily="34" charset="0"/>
              </a:rPr>
              <a:t>intermediaries</a:t>
            </a:r>
            <a:r>
              <a:rPr lang="en-US" sz="2400" dirty="0" smtClean="0">
                <a:latin typeface="Candara" pitchFamily="34" charset="0"/>
              </a:rPr>
              <a:t>, each introducing its own set of challenges. These intermediaries not only add layers of intricacy but also result in delivery delays. Furthermore, each additional step often translates to increased costs, placing additional financial burdens on the supply chain.</a:t>
            </a:r>
          </a:p>
          <a:p>
            <a:pPr marL="742950" lvl="0" algn="just">
              <a:buFont typeface="Candara" pitchFamily="34" charset="0"/>
              <a:buChar char="−"/>
            </a:pPr>
            <a:r>
              <a:rPr lang="en-US" sz="2400" dirty="0" smtClean="0">
                <a:latin typeface="Candara" pitchFamily="34" charset="0"/>
              </a:rPr>
              <a:t>Another is the spread of counterfeit drugs within the supply chain. As they infiltrate the market, they bring along a host of concerns. First, they pose a severe health threat, as these drugs may either be ineffective or worse, harmful. Second, their prevalence erodes trust in the system and undermines the integrity of the supply chain, thus weakening the overall public health framework.</a:t>
            </a:r>
            <a:endParaRPr lang="en-US" sz="24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57200"/>
            <a:ext cx="7772400" cy="6096000"/>
          </a:xfrm>
        </p:spPr>
        <p:txBody>
          <a:bodyPr>
            <a:noAutofit/>
          </a:bodyPr>
          <a:lstStyle/>
          <a:p>
            <a:pPr marL="571500" lvl="0" algn="just">
              <a:buFont typeface="Candara" pitchFamily="34" charset="0"/>
              <a:buChar char="−"/>
            </a:pPr>
            <a:r>
              <a:rPr lang="en-US" sz="2400" dirty="0" smtClean="0">
                <a:latin typeface="Candara" pitchFamily="34" charset="0"/>
              </a:rPr>
              <a:t>The inventory management also faces challenge stemming from unpredictable demand fluctuations, which become pronounced during health crises. The situation is further complicated by the absence of real-time, data-driven decision making processes.</a:t>
            </a:r>
          </a:p>
          <a:p>
            <a:pPr marL="571500" lvl="0" algn="just">
              <a:buFont typeface="Candara" pitchFamily="34" charset="0"/>
              <a:buChar char="−"/>
            </a:pPr>
            <a:r>
              <a:rPr lang="en-US" sz="2400" dirty="0" smtClean="0">
                <a:latin typeface="Candara" pitchFamily="34" charset="0"/>
              </a:rPr>
              <a:t>These factors, when </a:t>
            </a:r>
            <a:r>
              <a:rPr lang="en-US" sz="2400" b="1" dirty="0" smtClean="0">
                <a:latin typeface="Candara" pitchFamily="34" charset="0"/>
              </a:rPr>
              <a:t>combined</a:t>
            </a:r>
            <a:r>
              <a:rPr lang="en-US" sz="2400" dirty="0" smtClean="0">
                <a:latin typeface="Candara" pitchFamily="34" charset="0"/>
              </a:rPr>
              <a:t>, have produced starkly contrasting scenarios within the supply chain. While some regions grapple with acute stock shortages, causing potential disruptions in healthcare, others are burdened with overstocked warehouses. Such disparities highlight the need for a more synchronized, responsive, and technologically equipped inventory management system. The </a:t>
            </a:r>
            <a:r>
              <a:rPr lang="en-US" sz="2400" b="1" dirty="0" smtClean="0">
                <a:latin typeface="Candara" pitchFamily="34" charset="0"/>
              </a:rPr>
              <a:t>dichotomy of scarcity</a:t>
            </a:r>
            <a:r>
              <a:rPr lang="en-US" sz="2400" dirty="0" smtClean="0">
                <a:latin typeface="Candara" pitchFamily="34" charset="0"/>
              </a:rPr>
              <a:t> in one area and abundance in other pose significant challenges, both in terms of cost and effective healthcare delivery.</a:t>
            </a:r>
            <a:endParaRPr lang="en-US" sz="24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838200"/>
            <a:ext cx="7620000" cy="5105400"/>
          </a:xfrm>
        </p:spPr>
        <p:txBody>
          <a:bodyPr>
            <a:noAutofit/>
          </a:bodyPr>
          <a:lstStyle/>
          <a:p>
            <a:pPr marL="742950" algn="just">
              <a:buFont typeface="Candara" pitchFamily="34" charset="0"/>
              <a:buChar char="−"/>
            </a:pPr>
            <a:r>
              <a:rPr lang="en-US" sz="2800" dirty="0" smtClean="0">
                <a:latin typeface="Candara" pitchFamily="34" charset="0"/>
              </a:rPr>
              <a:t>Financial limitations act as a magnifying glass to these challenges. The country and states often struggle to dedicate adequate resources to refining the </a:t>
            </a:r>
            <a:r>
              <a:rPr lang="en-US" sz="2800" dirty="0" err="1" smtClean="0">
                <a:latin typeface="Candara" pitchFamily="34" charset="0"/>
              </a:rPr>
              <a:t>pharma</a:t>
            </a:r>
            <a:r>
              <a:rPr lang="en-US" sz="2800" dirty="0" smtClean="0">
                <a:latin typeface="Candara" pitchFamily="34" charset="0"/>
              </a:rPr>
              <a:t> supply chain with many contending problems. Regulatory hurdles, custom clearance procedures, disparate tariff structures, and layers of bureaucratic challenges further complicate the landscape of the </a:t>
            </a:r>
            <a:r>
              <a:rPr lang="en-US" sz="2800" dirty="0" err="1" smtClean="0">
                <a:latin typeface="Candara" pitchFamily="34" charset="0"/>
              </a:rPr>
              <a:t>pharma</a:t>
            </a:r>
            <a:r>
              <a:rPr lang="en-US" sz="2800" dirty="0" smtClean="0">
                <a:latin typeface="Candara" pitchFamily="34" charset="0"/>
              </a:rPr>
              <a:t> supply chain.</a:t>
            </a:r>
          </a:p>
          <a:p>
            <a:pPr lvl="0" algn="just"/>
            <a:endParaRPr lang="en-US" sz="26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772400" cy="5410200"/>
          </a:xfrm>
        </p:spPr>
        <p:txBody>
          <a:bodyPr>
            <a:noAutofit/>
          </a:bodyPr>
          <a:lstStyle/>
          <a:p>
            <a:pPr algn="ctr">
              <a:buNone/>
            </a:pPr>
            <a:r>
              <a:rPr lang="en-US" sz="2600" b="1" u="sng" dirty="0" smtClean="0">
                <a:solidFill>
                  <a:srgbClr val="002060"/>
                </a:solidFill>
                <a:latin typeface="Candara" pitchFamily="34" charset="0"/>
              </a:rPr>
              <a:t>Potential Roles of Digital Technologies and Innovations in the </a:t>
            </a:r>
            <a:r>
              <a:rPr lang="en-US" sz="2600" b="1" u="sng" dirty="0" err="1" smtClean="0">
                <a:solidFill>
                  <a:srgbClr val="002060"/>
                </a:solidFill>
                <a:latin typeface="Candara" pitchFamily="34" charset="0"/>
              </a:rPr>
              <a:t>Pharma</a:t>
            </a:r>
            <a:r>
              <a:rPr lang="en-US" sz="2600" b="1" u="sng" dirty="0" smtClean="0">
                <a:solidFill>
                  <a:srgbClr val="002060"/>
                </a:solidFill>
                <a:latin typeface="Candara" pitchFamily="34" charset="0"/>
              </a:rPr>
              <a:t> Supply chain</a:t>
            </a:r>
          </a:p>
          <a:p>
            <a:pPr algn="ctr">
              <a:buNone/>
            </a:pPr>
            <a:endParaRPr lang="en-US" sz="1400" dirty="0" smtClean="0">
              <a:latin typeface="Candara" pitchFamily="34" charset="0"/>
            </a:endParaRPr>
          </a:p>
          <a:p>
            <a:pPr algn="just"/>
            <a:r>
              <a:rPr lang="en-US" sz="2600" dirty="0" smtClean="0">
                <a:latin typeface="Candara" pitchFamily="34" charset="0"/>
              </a:rPr>
              <a:t>There is now a discernible shift in how global supply chains are perceived, structured and executed. Stakeholders in Nigeria need </a:t>
            </a:r>
            <a:r>
              <a:rPr lang="en-US" sz="2600" b="1" dirty="0" smtClean="0">
                <a:latin typeface="Candara" pitchFamily="34" charset="0"/>
              </a:rPr>
              <a:t>to study </a:t>
            </a:r>
            <a:r>
              <a:rPr lang="en-US" sz="2600" dirty="0" smtClean="0">
                <a:latin typeface="Candara" pitchFamily="34" charset="0"/>
              </a:rPr>
              <a:t>the revolution. The influence of digital tools and innovations is not limited to enhancing operational </a:t>
            </a:r>
            <a:r>
              <a:rPr lang="en-US" sz="2600" b="1" dirty="0" smtClean="0">
                <a:latin typeface="Candara" pitchFamily="34" charset="0"/>
              </a:rPr>
              <a:t>efficiency</a:t>
            </a:r>
            <a:r>
              <a:rPr lang="en-US" sz="2600" dirty="0" smtClean="0">
                <a:latin typeface="Candara" pitchFamily="34" charset="0"/>
              </a:rPr>
              <a:t> or </a:t>
            </a:r>
            <a:r>
              <a:rPr lang="en-US" sz="2600" b="1" dirty="0" smtClean="0">
                <a:latin typeface="Candara" pitchFamily="34" charset="0"/>
              </a:rPr>
              <a:t>streamlining</a:t>
            </a:r>
            <a:r>
              <a:rPr lang="en-US" sz="2600" dirty="0" smtClean="0">
                <a:latin typeface="Candara" pitchFamily="34" charset="0"/>
              </a:rPr>
              <a:t> processes. These tools and methodologies are reshaping the </a:t>
            </a:r>
            <a:r>
              <a:rPr lang="en-US" sz="2600" b="1" dirty="0" smtClean="0">
                <a:latin typeface="Candara" pitchFamily="34" charset="0"/>
              </a:rPr>
              <a:t>very fabric</a:t>
            </a:r>
            <a:r>
              <a:rPr lang="en-US" sz="2600" dirty="0" smtClean="0">
                <a:latin typeface="Candara" pitchFamily="34" charset="0"/>
              </a:rPr>
              <a:t> of traditional supply chains, integrating layers of </a:t>
            </a:r>
            <a:r>
              <a:rPr lang="en-US" sz="2600" b="1" dirty="0" smtClean="0">
                <a:latin typeface="Candara" pitchFamily="34" charset="0"/>
              </a:rPr>
              <a:t>transparency</a:t>
            </a:r>
            <a:r>
              <a:rPr lang="en-US" sz="2600" dirty="0" smtClean="0">
                <a:latin typeface="Candara" pitchFamily="34" charset="0"/>
              </a:rPr>
              <a:t>, </a:t>
            </a:r>
            <a:r>
              <a:rPr lang="en-US" sz="2600" b="1" dirty="0" smtClean="0">
                <a:latin typeface="Candara" pitchFamily="34" charset="0"/>
              </a:rPr>
              <a:t>accountability</a:t>
            </a:r>
            <a:r>
              <a:rPr lang="en-US" sz="2600" dirty="0" smtClean="0">
                <a:latin typeface="Candara" pitchFamily="34" charset="0"/>
              </a:rPr>
              <a:t> and </a:t>
            </a:r>
            <a:r>
              <a:rPr lang="en-US" sz="2600" b="1" dirty="0" smtClean="0">
                <a:latin typeface="Candara" pitchFamily="34" charset="0"/>
              </a:rPr>
              <a:t>innovation</a:t>
            </a:r>
            <a:r>
              <a:rPr lang="en-US" sz="2600" dirty="0" smtClean="0">
                <a:latin typeface="Candara" pitchFamily="34" charset="0"/>
              </a:rPr>
              <a:t>. How can these technologies be </a:t>
            </a:r>
            <a:r>
              <a:rPr lang="en-US" sz="2600" b="1" dirty="0" smtClean="0">
                <a:latin typeface="Candara" pitchFamily="34" charset="0"/>
              </a:rPr>
              <a:t>integrated</a:t>
            </a:r>
            <a:r>
              <a:rPr lang="en-US" sz="2600" dirty="0" smtClean="0">
                <a:latin typeface="Candara" pitchFamily="34" charset="0"/>
              </a:rPr>
              <a:t> here?</a:t>
            </a:r>
            <a:endParaRPr lang="en-US" sz="26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001000" cy="6172200"/>
          </a:xfrm>
        </p:spPr>
        <p:txBody>
          <a:bodyPr>
            <a:noAutofit/>
          </a:bodyPr>
          <a:lstStyle/>
          <a:p>
            <a:pPr algn="just">
              <a:buNone/>
            </a:pPr>
            <a:r>
              <a:rPr lang="en-US" sz="2400" b="1" u="sng" dirty="0" smtClean="0">
                <a:latin typeface="Candara" pitchFamily="34" charset="0"/>
              </a:rPr>
              <a:t>The Internet of Things (</a:t>
            </a:r>
            <a:r>
              <a:rPr lang="en-US" sz="2400" b="1" u="sng" dirty="0" err="1" smtClean="0">
                <a:latin typeface="Candara" pitchFamily="34" charset="0"/>
              </a:rPr>
              <a:t>IoT</a:t>
            </a:r>
            <a:r>
              <a:rPr lang="en-US" sz="2400" b="1" u="sng" dirty="0" smtClean="0">
                <a:latin typeface="Candara" pitchFamily="34" charset="0"/>
              </a:rPr>
              <a:t>)</a:t>
            </a:r>
            <a:endParaRPr lang="en-US" sz="2400" dirty="0" smtClean="0">
              <a:latin typeface="Candara" pitchFamily="34" charset="0"/>
            </a:endParaRPr>
          </a:p>
          <a:p>
            <a:pPr algn="just"/>
            <a:r>
              <a:rPr lang="en-US" sz="2400" dirty="0" smtClean="0">
                <a:latin typeface="Candara" pitchFamily="34" charset="0"/>
              </a:rPr>
              <a:t>The </a:t>
            </a:r>
            <a:r>
              <a:rPr lang="en-US" sz="2400" dirty="0" err="1" smtClean="0">
                <a:latin typeface="Candara" pitchFamily="34" charset="0"/>
              </a:rPr>
              <a:t>IoT</a:t>
            </a:r>
            <a:r>
              <a:rPr lang="en-US" sz="2400" dirty="0" smtClean="0">
                <a:latin typeface="Candara" pitchFamily="34" charset="0"/>
              </a:rPr>
              <a:t> is sometimes seen as a </a:t>
            </a:r>
            <a:r>
              <a:rPr lang="en-US" sz="2400" b="1" dirty="0" smtClean="0">
                <a:latin typeface="Candara" pitchFamily="34" charset="0"/>
              </a:rPr>
              <a:t>Vanguard</a:t>
            </a:r>
            <a:r>
              <a:rPr lang="en-US" sz="2400" dirty="0" smtClean="0">
                <a:latin typeface="Candara" pitchFamily="34" charset="0"/>
              </a:rPr>
              <a:t> in the age of digital technologies. Its essence lies in </a:t>
            </a:r>
            <a:r>
              <a:rPr lang="en-US" sz="2400" b="1" dirty="0" smtClean="0">
                <a:latin typeface="Candara" pitchFamily="34" charset="0"/>
              </a:rPr>
              <a:t>interlinking</a:t>
            </a:r>
            <a:r>
              <a:rPr lang="en-US" sz="2400" dirty="0" smtClean="0">
                <a:latin typeface="Candara" pitchFamily="34" charset="0"/>
              </a:rPr>
              <a:t> physical objects embedded with sensors, software and other technologies with robust internet connectivity. In the pharmaceutical realm, this translates to a seismic shift in how products move through the supply chain. For example a drug can be enabled to be monitored from its inception as a raw ingredient to its final encapsulation as a life-saving pill. Such monitoring extends beyond mere location tracking, to delve deep into granular conditions the drug is subjected to during its journey - ambient temperature, humidity, exposure to light, and potential tampering. </a:t>
            </a:r>
            <a:r>
              <a:rPr lang="en-US" sz="2400" dirty="0" err="1" smtClean="0">
                <a:latin typeface="Candara" pitchFamily="34" charset="0"/>
              </a:rPr>
              <a:t>IoT</a:t>
            </a:r>
            <a:r>
              <a:rPr lang="en-US" sz="2400" dirty="0" smtClean="0">
                <a:latin typeface="Candara" pitchFamily="34" charset="0"/>
              </a:rPr>
              <a:t> can monitor storage conditions continuously. Any deviation from required conditions </a:t>
            </a:r>
            <a:r>
              <a:rPr lang="en-US" sz="2400" b="1" dirty="0" smtClean="0">
                <a:latin typeface="Candara" pitchFamily="34" charset="0"/>
              </a:rPr>
              <a:t>triggers</a:t>
            </a:r>
            <a:r>
              <a:rPr lang="en-US" sz="2400" dirty="0" smtClean="0">
                <a:latin typeface="Candara" pitchFamily="34" charset="0"/>
              </a:rPr>
              <a:t> alerts allowing timely interventions</a:t>
            </a:r>
          </a:p>
          <a:p>
            <a:pPr lvl="0" algn="just"/>
            <a:endParaRPr lang="en-US" sz="24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772400" cy="5410200"/>
          </a:xfrm>
        </p:spPr>
        <p:txBody>
          <a:bodyPr>
            <a:noAutofit/>
          </a:bodyPr>
          <a:lstStyle/>
          <a:p>
            <a:pPr lvl="0" algn="just"/>
            <a:r>
              <a:rPr lang="en-US" sz="2800" dirty="0" smtClean="0">
                <a:latin typeface="Candara" pitchFamily="34" charset="0"/>
              </a:rPr>
              <a:t>However, </a:t>
            </a:r>
            <a:r>
              <a:rPr lang="en-US" sz="2800" dirty="0" err="1" smtClean="0">
                <a:latin typeface="Candara" pitchFamily="34" charset="0"/>
              </a:rPr>
              <a:t>IoT</a:t>
            </a:r>
            <a:r>
              <a:rPr lang="en-US" sz="2800" dirty="0" smtClean="0">
                <a:latin typeface="Candara" pitchFamily="34" charset="0"/>
              </a:rPr>
              <a:t> is not just about ensuring product safety and integrity. It is about data. Volumes of data harvested from these inter connected devices offer insights that are a goldmine for process improvement, cost cutting and innovation. </a:t>
            </a:r>
            <a:r>
              <a:rPr lang="en-US" sz="2800" dirty="0" err="1" smtClean="0">
                <a:latin typeface="Candara" pitchFamily="34" charset="0"/>
              </a:rPr>
              <a:t>Pharma</a:t>
            </a:r>
            <a:r>
              <a:rPr lang="en-US" sz="2800" dirty="0" smtClean="0">
                <a:latin typeface="Candara" pitchFamily="34" charset="0"/>
              </a:rPr>
              <a:t> companies can tweak storage methods, optimize transportation router, or even reconsider supplier choices based on insights derived from </a:t>
            </a:r>
            <a:r>
              <a:rPr lang="en-US" sz="2800" dirty="0" err="1" smtClean="0">
                <a:latin typeface="Candara" pitchFamily="34" charset="0"/>
              </a:rPr>
              <a:t>IoT</a:t>
            </a:r>
            <a:r>
              <a:rPr lang="en-US" sz="2800" dirty="0" smtClean="0">
                <a:latin typeface="Candara" pitchFamily="34" charset="0"/>
              </a:rPr>
              <a:t> data.</a:t>
            </a:r>
            <a:endParaRPr lang="en-US" sz="28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33400"/>
            <a:ext cx="7772400" cy="5867400"/>
          </a:xfrm>
        </p:spPr>
        <p:txBody>
          <a:bodyPr>
            <a:noAutofit/>
          </a:bodyPr>
          <a:lstStyle/>
          <a:p>
            <a:pPr algn="just">
              <a:buNone/>
            </a:pPr>
            <a:r>
              <a:rPr lang="en-US" sz="2500" b="1" u="sng" dirty="0" err="1" smtClean="0">
                <a:latin typeface="Candara" pitchFamily="34" charset="0"/>
              </a:rPr>
              <a:t>Blockchain</a:t>
            </a:r>
            <a:endParaRPr lang="en-US" sz="2500" dirty="0" smtClean="0">
              <a:latin typeface="Candara" pitchFamily="34" charset="0"/>
            </a:endParaRPr>
          </a:p>
          <a:p>
            <a:pPr algn="just"/>
            <a:r>
              <a:rPr lang="en-US" sz="2500" dirty="0" smtClean="0">
                <a:latin typeface="Candara" pitchFamily="34" charset="0"/>
              </a:rPr>
              <a:t>The world first took notice of block chain technology when crypto currencies such as </a:t>
            </a:r>
            <a:r>
              <a:rPr lang="en-US" sz="2500" dirty="0" err="1" smtClean="0">
                <a:latin typeface="Candara" pitchFamily="34" charset="0"/>
              </a:rPr>
              <a:t>Bitcoin</a:t>
            </a:r>
            <a:r>
              <a:rPr lang="en-US" sz="2500" dirty="0" smtClean="0">
                <a:latin typeface="Candara" pitchFamily="34" charset="0"/>
              </a:rPr>
              <a:t> started making headlines. Block chain’s decentralized, ledger system, where each transaction is recorded in an </a:t>
            </a:r>
            <a:r>
              <a:rPr lang="en-US" sz="2500" b="1" dirty="0" smtClean="0">
                <a:latin typeface="Candara" pitchFamily="34" charset="0"/>
              </a:rPr>
              <a:t>unalterable</a:t>
            </a:r>
            <a:r>
              <a:rPr lang="en-US" sz="2500" dirty="0" smtClean="0">
                <a:latin typeface="Candara" pitchFamily="34" charset="0"/>
              </a:rPr>
              <a:t>, time-stamped block, finds profound applications in the pharmaceutical supply chain.  Every touch point of a drug, from sourcing of raw materials, through production, to dispensation at a local pharmacy, is immediately documented. The benefits are multifold. First, it negates the infiltration of counterfeit drugs. The presence of a </a:t>
            </a:r>
            <a:r>
              <a:rPr lang="en-US" sz="2500" b="1" dirty="0" smtClean="0">
                <a:latin typeface="Candara" pitchFamily="34" charset="0"/>
              </a:rPr>
              <a:t>transparent yet secure</a:t>
            </a:r>
            <a:r>
              <a:rPr lang="en-US" sz="2500" dirty="0" smtClean="0">
                <a:latin typeface="Candara" pitchFamily="34" charset="0"/>
              </a:rPr>
              <a:t> record ensures every drug can be traced back to its origin, confirming authenticity, and bolstering confidence in the system.</a:t>
            </a: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772400" cy="5715000"/>
          </a:xfrm>
        </p:spPr>
        <p:txBody>
          <a:bodyPr>
            <a:noAutofit/>
          </a:bodyPr>
          <a:lstStyle/>
          <a:p>
            <a:pPr algn="just"/>
            <a:r>
              <a:rPr lang="en-US" sz="2800" dirty="0" smtClean="0">
                <a:latin typeface="Candara" pitchFamily="34" charset="0"/>
              </a:rPr>
              <a:t>Moreover, with recalls being a costly and reputation damaging affair for </a:t>
            </a:r>
            <a:r>
              <a:rPr lang="en-US" sz="2800" dirty="0" err="1" smtClean="0">
                <a:latin typeface="Candara" pitchFamily="34" charset="0"/>
              </a:rPr>
              <a:t>pharma</a:t>
            </a:r>
            <a:r>
              <a:rPr lang="en-US" sz="2800" dirty="0" smtClean="0">
                <a:latin typeface="Candara" pitchFamily="34" charset="0"/>
              </a:rPr>
              <a:t> companies, having a block chain system means </a:t>
            </a:r>
            <a:r>
              <a:rPr lang="en-US" sz="2800" b="1" dirty="0" smtClean="0">
                <a:solidFill>
                  <a:srgbClr val="C00000"/>
                </a:solidFill>
                <a:latin typeface="Candara" pitchFamily="34" charset="0"/>
              </a:rPr>
              <a:t>pinpointing</a:t>
            </a:r>
            <a:r>
              <a:rPr lang="en-US" sz="2800" dirty="0" smtClean="0">
                <a:latin typeface="Candara" pitchFamily="34" charset="0"/>
              </a:rPr>
              <a:t> the exact batch or even the specific units that might be compromised. This ensures swift efficient recalls that minimize patient risks. Furthermore, block chain simplifies matters in the context of regulatory compliance. With real-time data readily available and shared across all relevant stakeholders, reporting become </a:t>
            </a:r>
            <a:r>
              <a:rPr lang="en-US" sz="2800" b="1" dirty="0" smtClean="0">
                <a:solidFill>
                  <a:srgbClr val="C00000"/>
                </a:solidFill>
                <a:latin typeface="Candara" pitchFamily="34" charset="0"/>
              </a:rPr>
              <a:t>streamlined</a:t>
            </a:r>
            <a:r>
              <a:rPr lang="en-US" sz="2800" dirty="0" smtClean="0">
                <a:latin typeface="Candara" pitchFamily="34" charset="0"/>
              </a:rPr>
              <a:t>. Regulatory bodies can access information instantaneously, expediting approval processes and ensuring patient safety.</a:t>
            </a:r>
          </a:p>
          <a:p>
            <a:pPr lvl="0" algn="just"/>
            <a:endParaRPr lang="en-US" sz="28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772400" cy="5638800"/>
          </a:xfrm>
        </p:spPr>
        <p:txBody>
          <a:bodyPr>
            <a:noAutofit/>
          </a:bodyPr>
          <a:lstStyle/>
          <a:p>
            <a:pPr algn="just">
              <a:buNone/>
            </a:pPr>
            <a:r>
              <a:rPr lang="en-US" sz="2600" b="1" u="sng" dirty="0" smtClean="0">
                <a:solidFill>
                  <a:srgbClr val="002060"/>
                </a:solidFill>
                <a:latin typeface="Candara" pitchFamily="34" charset="0"/>
              </a:rPr>
              <a:t>AI and ML</a:t>
            </a:r>
            <a:endParaRPr lang="en-US" sz="2600" dirty="0" smtClean="0">
              <a:solidFill>
                <a:srgbClr val="002060"/>
              </a:solidFill>
              <a:latin typeface="Candara" pitchFamily="34" charset="0"/>
            </a:endParaRPr>
          </a:p>
          <a:p>
            <a:pPr marL="685800" lvl="0" algn="just"/>
            <a:r>
              <a:rPr lang="en-US" sz="2600" dirty="0" smtClean="0">
                <a:latin typeface="Candara" pitchFamily="34" charset="0"/>
              </a:rPr>
              <a:t>Artificial Intelligence (A1) and Machine learning (ML) have come to the forefront of technological innovation and their integration into the supply chain management underscores their criticality. These technologies </a:t>
            </a:r>
            <a:r>
              <a:rPr lang="en-US" sz="2600" b="1" dirty="0" smtClean="0">
                <a:solidFill>
                  <a:srgbClr val="C00000"/>
                </a:solidFill>
                <a:latin typeface="Candara" pitchFamily="34" charset="0"/>
              </a:rPr>
              <a:t>thrive on data</a:t>
            </a:r>
            <a:r>
              <a:rPr lang="en-US" sz="2600" dirty="0" smtClean="0">
                <a:latin typeface="Candara" pitchFamily="34" charset="0"/>
              </a:rPr>
              <a:t> and in an industry as data-driven as pharmaceuticals, their potential is infinite. One of their standout capabilities is </a:t>
            </a:r>
            <a:r>
              <a:rPr lang="en-US" sz="2600" b="1" dirty="0" smtClean="0">
                <a:solidFill>
                  <a:srgbClr val="C00000"/>
                </a:solidFill>
                <a:latin typeface="Candara" pitchFamily="34" charset="0"/>
              </a:rPr>
              <a:t>predictive analytics</a:t>
            </a:r>
            <a:r>
              <a:rPr lang="en-US" sz="2600" dirty="0" smtClean="0">
                <a:latin typeface="Candara" pitchFamily="34" charset="0"/>
              </a:rPr>
              <a:t> ability. In simple terms, these technologies can gaze into the vast datasets of the past and present to </a:t>
            </a:r>
            <a:r>
              <a:rPr lang="en-US" sz="2600" b="1" dirty="0" smtClean="0">
                <a:solidFill>
                  <a:srgbClr val="C00000"/>
                </a:solidFill>
                <a:latin typeface="Candara" pitchFamily="34" charset="0"/>
              </a:rPr>
              <a:t>forecast</a:t>
            </a:r>
            <a:r>
              <a:rPr lang="en-US" sz="2600" dirty="0" smtClean="0">
                <a:latin typeface="Candara" pitchFamily="34" charset="0"/>
              </a:rPr>
              <a:t> the future. They scrutinize historical </a:t>
            </a:r>
            <a:r>
              <a:rPr lang="en-US" sz="2600" b="1" dirty="0" smtClean="0">
                <a:solidFill>
                  <a:srgbClr val="C00000"/>
                </a:solidFill>
                <a:latin typeface="Candara" pitchFamily="34" charset="0"/>
              </a:rPr>
              <a:t>sales data</a:t>
            </a:r>
            <a:r>
              <a:rPr lang="en-US" sz="2600" dirty="0" smtClean="0">
                <a:solidFill>
                  <a:srgbClr val="C00000"/>
                </a:solidFill>
                <a:latin typeface="Candara" pitchFamily="34" charset="0"/>
              </a:rPr>
              <a:t>; </a:t>
            </a:r>
            <a:r>
              <a:rPr lang="en-US" sz="2600" dirty="0" smtClean="0">
                <a:latin typeface="Candara" pitchFamily="34" charset="0"/>
              </a:rPr>
              <a:t>juxtapose them against factors such as market</a:t>
            </a:r>
            <a:endParaRPr lang="en-US" sz="26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85800"/>
            <a:ext cx="7848600" cy="5410200"/>
          </a:xfrm>
        </p:spPr>
        <p:txBody>
          <a:bodyPr>
            <a:noAutofit/>
          </a:bodyPr>
          <a:lstStyle/>
          <a:p>
            <a:pPr lvl="0" algn="just">
              <a:buNone/>
            </a:pPr>
            <a:r>
              <a:rPr lang="en-US" sz="2400" b="1" dirty="0" smtClean="0">
                <a:latin typeface="Candara" pitchFamily="34" charset="0"/>
              </a:rPr>
              <a:t>(4) Better Decision-Making</a:t>
            </a:r>
          </a:p>
          <a:p>
            <a:pPr lvl="0" algn="just">
              <a:buNone/>
            </a:pPr>
            <a:endParaRPr lang="en-US" sz="1000" dirty="0" smtClean="0">
              <a:latin typeface="Candara" pitchFamily="34" charset="0"/>
            </a:endParaRPr>
          </a:p>
          <a:p>
            <a:pPr lvl="0" algn="just"/>
            <a:r>
              <a:rPr lang="en-US" sz="2400" dirty="0" smtClean="0">
                <a:latin typeface="Candara" pitchFamily="34" charset="0"/>
              </a:rPr>
              <a:t>Digitalization </a:t>
            </a:r>
            <a:r>
              <a:rPr lang="en-US" sz="2400" dirty="0" smtClean="0">
                <a:latin typeface="Candara" pitchFamily="34" charset="0"/>
              </a:rPr>
              <a:t>involves data management, which leads to more knowledge and better decisions.</a:t>
            </a:r>
          </a:p>
          <a:p>
            <a:pPr lvl="0" algn="just"/>
            <a:r>
              <a:rPr lang="en-US" sz="2400" dirty="0" smtClean="0">
                <a:latin typeface="Candara" pitchFamily="34" charset="0"/>
              </a:rPr>
              <a:t>The business gets to know the customer better. Big data (see later) can be applied when making decisions that affect the entire business (marketing, production, processes, etc). Digital tools can provide access to data and analytics that can be used to make informed decisions.</a:t>
            </a:r>
          </a:p>
          <a:p>
            <a:pPr lvl="0" algn="just"/>
            <a:r>
              <a:rPr lang="en-US" sz="2400" dirty="0" smtClean="0">
                <a:latin typeface="Candara" pitchFamily="34" charset="0"/>
              </a:rPr>
              <a:t>Data from customer surveys can be used to improve customer service, and those from financial reports can be used to make better business decisions.</a:t>
            </a:r>
            <a:endParaRPr lang="en-US" sz="2400" dirty="0">
              <a:latin typeface="Candara" pitchFamily="34" charset="0"/>
            </a:endParaRPr>
          </a:p>
        </p:txBody>
      </p:sp>
    </p:spTree>
    <p:extLst>
      <p:ext uri="{BB962C8B-B14F-4D97-AF65-F5344CB8AC3E}">
        <p14:creationId xmlns:p14="http://schemas.microsoft.com/office/powerpoint/2010/main" xmlns="" val="2568927893"/>
      </p:ext>
    </p:extLst>
  </p:cSld>
  <p:clrMapOvr>
    <a:masterClrMapping/>
  </p:clrMapOvr>
  <p:transition spd="slow">
    <p:push dir="u"/>
  </p:transition>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04800"/>
            <a:ext cx="7772400" cy="6324600"/>
          </a:xfrm>
        </p:spPr>
        <p:txBody>
          <a:bodyPr>
            <a:noAutofit/>
          </a:bodyPr>
          <a:lstStyle/>
          <a:p>
            <a:pPr lvl="0" algn="just">
              <a:buNone/>
            </a:pPr>
            <a:r>
              <a:rPr lang="en-US" sz="2500" dirty="0" smtClean="0">
                <a:latin typeface="Candara" pitchFamily="34" charset="0"/>
              </a:rPr>
              <a:t>	trends, socioeconomic shifts, regional health concerns, and even global events to predict demands.</a:t>
            </a:r>
          </a:p>
          <a:p>
            <a:pPr lvl="0" algn="just"/>
            <a:r>
              <a:rPr lang="en-US" sz="2500" dirty="0" smtClean="0">
                <a:latin typeface="Candara" pitchFamily="34" charset="0"/>
              </a:rPr>
              <a:t>The implications of this are vast. Medications, some of which can be mean the difference between life and death, need to be available at the right place and at the right time. AL and ML ensure just that. By predicting </a:t>
            </a:r>
            <a:r>
              <a:rPr lang="en-US" sz="2500" b="1" dirty="0" smtClean="0">
                <a:solidFill>
                  <a:srgbClr val="C00000"/>
                </a:solidFill>
                <a:latin typeface="Candara" pitchFamily="34" charset="0"/>
              </a:rPr>
              <a:t>demand surges</a:t>
            </a:r>
            <a:r>
              <a:rPr lang="en-US" sz="2500" dirty="0" smtClean="0">
                <a:solidFill>
                  <a:srgbClr val="C00000"/>
                </a:solidFill>
                <a:latin typeface="Candara" pitchFamily="34" charset="0"/>
              </a:rPr>
              <a:t>, </a:t>
            </a:r>
            <a:r>
              <a:rPr lang="en-US" sz="2500" dirty="0" smtClean="0">
                <a:latin typeface="Candara" pitchFamily="34" charset="0"/>
              </a:rPr>
              <a:t>these technologies enable </a:t>
            </a:r>
            <a:r>
              <a:rPr lang="en-US" sz="2500" dirty="0" err="1" smtClean="0">
                <a:latin typeface="Candara" pitchFamily="34" charset="0"/>
              </a:rPr>
              <a:t>pharma</a:t>
            </a:r>
            <a:r>
              <a:rPr lang="en-US" sz="2500" dirty="0" smtClean="0">
                <a:latin typeface="Candara" pitchFamily="34" charset="0"/>
              </a:rPr>
              <a:t> companies to stock medications </a:t>
            </a:r>
            <a:r>
              <a:rPr lang="en-US" sz="2500" b="1" dirty="0" smtClean="0">
                <a:solidFill>
                  <a:srgbClr val="C00000"/>
                </a:solidFill>
                <a:latin typeface="Candara" pitchFamily="34" charset="0"/>
              </a:rPr>
              <a:t>proactively</a:t>
            </a:r>
            <a:r>
              <a:rPr lang="en-US" sz="2500" dirty="0" smtClean="0">
                <a:solidFill>
                  <a:srgbClr val="C00000"/>
                </a:solidFill>
                <a:latin typeface="Candara" pitchFamily="34" charset="0"/>
              </a:rPr>
              <a:t>,</a:t>
            </a:r>
            <a:r>
              <a:rPr lang="en-US" sz="2500" dirty="0" smtClean="0">
                <a:latin typeface="Candara" pitchFamily="34" charset="0"/>
              </a:rPr>
              <a:t> thus averting potential crises.</a:t>
            </a:r>
          </a:p>
          <a:p>
            <a:pPr algn="just"/>
            <a:r>
              <a:rPr lang="en-US" sz="2500" dirty="0" smtClean="0"/>
              <a:t>However, their ability is not confined to inventory management alone. By analyzing data, Al and ML can spotlight inefficiencies across board be it in </a:t>
            </a:r>
            <a:r>
              <a:rPr lang="en-US" sz="2500" b="1" dirty="0" smtClean="0">
                <a:solidFill>
                  <a:srgbClr val="C00000"/>
                </a:solidFill>
              </a:rPr>
              <a:t>manufacturing</a:t>
            </a:r>
            <a:r>
              <a:rPr lang="en-US" sz="2500" dirty="0" smtClean="0">
                <a:solidFill>
                  <a:srgbClr val="C00000"/>
                </a:solidFill>
              </a:rPr>
              <a:t>, </a:t>
            </a:r>
            <a:r>
              <a:rPr lang="en-US" sz="2500" b="1" dirty="0" smtClean="0">
                <a:solidFill>
                  <a:srgbClr val="C00000"/>
                </a:solidFill>
              </a:rPr>
              <a:t>distribution</a:t>
            </a:r>
            <a:r>
              <a:rPr lang="en-US" sz="2500" dirty="0" smtClean="0">
                <a:solidFill>
                  <a:srgbClr val="C00000"/>
                </a:solidFill>
              </a:rPr>
              <a:t>, </a:t>
            </a:r>
            <a:r>
              <a:rPr lang="en-US" sz="2500" dirty="0" smtClean="0"/>
              <a:t>or even </a:t>
            </a:r>
            <a:r>
              <a:rPr lang="en-US" sz="2500" b="1" dirty="0" smtClean="0">
                <a:solidFill>
                  <a:srgbClr val="C00000"/>
                </a:solidFill>
              </a:rPr>
              <a:t>marketing</a:t>
            </a:r>
            <a:r>
              <a:rPr lang="en-US" sz="2500" dirty="0" smtClean="0"/>
              <a:t> strategies. This continuous learning and adaptation mean that as the market evolves; the pharmaceutical supply chain does too, always staying one step ahead,</a:t>
            </a:r>
          </a:p>
          <a:p>
            <a:pPr lvl="0" algn="just"/>
            <a:endParaRPr lang="en-US" sz="2500" dirty="0" smtClean="0">
              <a:latin typeface="Candara" pitchFamily="34" charset="0"/>
            </a:endParaRPr>
          </a:p>
          <a:p>
            <a:pPr lvl="0" algn="just"/>
            <a:endParaRPr lang="en-US" sz="25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772400" cy="5410200"/>
          </a:xfrm>
        </p:spPr>
        <p:txBody>
          <a:bodyPr>
            <a:noAutofit/>
          </a:bodyPr>
          <a:lstStyle/>
          <a:p>
            <a:pPr algn="just">
              <a:buNone/>
            </a:pPr>
            <a:r>
              <a:rPr lang="en-US" sz="2800" b="1" u="sng" dirty="0" smtClean="0">
                <a:solidFill>
                  <a:srgbClr val="002060"/>
                </a:solidFill>
                <a:latin typeface="Candara" pitchFamily="34" charset="0"/>
              </a:rPr>
              <a:t>Digital Twin Technology and Cloud Computing</a:t>
            </a:r>
            <a:endParaRPr lang="en-US" sz="2800" dirty="0" smtClean="0">
              <a:solidFill>
                <a:srgbClr val="002060"/>
              </a:solidFill>
              <a:latin typeface="Candara" pitchFamily="34" charset="0"/>
            </a:endParaRPr>
          </a:p>
          <a:p>
            <a:pPr lvl="0" algn="just"/>
            <a:r>
              <a:rPr lang="en-US" sz="2600" dirty="0" smtClean="0">
                <a:latin typeface="Candara" pitchFamily="34" charset="0"/>
              </a:rPr>
              <a:t>These are another set of technologies that are molding the future of the pharmaceutical supply chain. Both offer unique capabilities that, when combined, form a </a:t>
            </a:r>
            <a:r>
              <a:rPr lang="en-US" sz="2600" b="1" dirty="0" smtClean="0">
                <a:solidFill>
                  <a:srgbClr val="C00000"/>
                </a:solidFill>
                <a:latin typeface="Candara" pitchFamily="34" charset="0"/>
              </a:rPr>
              <a:t>formidable</a:t>
            </a:r>
            <a:r>
              <a:rPr lang="en-US" sz="2600" dirty="0" smtClean="0">
                <a:solidFill>
                  <a:srgbClr val="C00000"/>
                </a:solidFill>
                <a:latin typeface="Candara" pitchFamily="34" charset="0"/>
              </a:rPr>
              <a:t> </a:t>
            </a:r>
            <a:r>
              <a:rPr lang="en-US" sz="2600" dirty="0" smtClean="0">
                <a:latin typeface="Candara" pitchFamily="34" charset="0"/>
              </a:rPr>
              <a:t>force in supply chain optimization. Digital twin technology (DTT) is, in essence, the creation of a </a:t>
            </a:r>
            <a:r>
              <a:rPr lang="en-US" sz="2600" b="1" dirty="0" smtClean="0">
                <a:solidFill>
                  <a:srgbClr val="C00000"/>
                </a:solidFill>
                <a:latin typeface="Candara" pitchFamily="34" charset="0"/>
              </a:rPr>
              <a:t>virtual</a:t>
            </a:r>
            <a:r>
              <a:rPr lang="en-US" sz="2600" dirty="0" smtClean="0">
                <a:solidFill>
                  <a:srgbClr val="C00000"/>
                </a:solidFill>
                <a:latin typeface="Candara" pitchFamily="34" charset="0"/>
              </a:rPr>
              <a:t> </a:t>
            </a:r>
            <a:r>
              <a:rPr lang="en-US" sz="2600" b="1" dirty="0" smtClean="0">
                <a:solidFill>
                  <a:srgbClr val="C00000"/>
                </a:solidFill>
                <a:latin typeface="Candara" pitchFamily="34" charset="0"/>
              </a:rPr>
              <a:t>counterpart</a:t>
            </a:r>
            <a:r>
              <a:rPr lang="en-US" sz="2600" dirty="0" smtClean="0">
                <a:solidFill>
                  <a:srgbClr val="C00000"/>
                </a:solidFill>
                <a:latin typeface="Candara" pitchFamily="34" charset="0"/>
              </a:rPr>
              <a:t> </a:t>
            </a:r>
            <a:r>
              <a:rPr lang="en-US" sz="2600" dirty="0" smtClean="0">
                <a:latin typeface="Candara" pitchFamily="34" charset="0"/>
              </a:rPr>
              <a:t>of a physical entity. In the </a:t>
            </a:r>
            <a:r>
              <a:rPr lang="en-US" sz="2600" dirty="0" err="1" smtClean="0">
                <a:latin typeface="Candara" pitchFamily="34" charset="0"/>
              </a:rPr>
              <a:t>pharma</a:t>
            </a:r>
            <a:r>
              <a:rPr lang="en-US" sz="2600" dirty="0" smtClean="0">
                <a:latin typeface="Candara" pitchFamily="34" charset="0"/>
              </a:rPr>
              <a:t> sector, this can be a representation of anything from a manufacturing unit to the </a:t>
            </a:r>
            <a:r>
              <a:rPr lang="en-US" sz="2600" b="1" dirty="0" smtClean="0">
                <a:solidFill>
                  <a:srgbClr val="C00000"/>
                </a:solidFill>
                <a:latin typeface="Candara" pitchFamily="34" charset="0"/>
              </a:rPr>
              <a:t>entire</a:t>
            </a:r>
            <a:r>
              <a:rPr lang="en-US" sz="2600" dirty="0" smtClean="0">
                <a:latin typeface="Candara" pitchFamily="34" charset="0"/>
              </a:rPr>
              <a:t> supply network. With this virtual replica, companies can run countless simulations, anticipate potential pitfalls, and fine-tune processes without risking real-world repercussions. </a:t>
            </a:r>
            <a:endParaRPr lang="en-US" sz="26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772400" cy="5410200"/>
          </a:xfrm>
        </p:spPr>
        <p:txBody>
          <a:bodyPr>
            <a:noAutofit/>
          </a:bodyPr>
          <a:lstStyle/>
          <a:p>
            <a:pPr algn="just">
              <a:buNone/>
            </a:pPr>
            <a:r>
              <a:rPr lang="en-US" sz="2800" dirty="0" smtClean="0">
                <a:latin typeface="Candara" pitchFamily="34" charset="0"/>
              </a:rPr>
              <a:t>	Simultaneously, cloud computing is reshaping data handling. Traditional data storage methods are making way for cloud platforms, offering unprecedented scalability, accessibility, and collaboration. This is particularly crucial in a globally intertwined industry like pharmaceuticals, with </a:t>
            </a:r>
            <a:r>
              <a:rPr lang="en-US" sz="2800" b="1" dirty="0" smtClean="0">
                <a:solidFill>
                  <a:srgbClr val="C00000"/>
                </a:solidFill>
                <a:latin typeface="Candara" pitchFamily="34" charset="0"/>
              </a:rPr>
              <a:t>research</a:t>
            </a:r>
            <a:r>
              <a:rPr lang="en-US" sz="2800" dirty="0" smtClean="0">
                <a:latin typeface="Candara" pitchFamily="34" charset="0"/>
              </a:rPr>
              <a:t> in one corner of the world, manufacturing in another, and the end </a:t>
            </a:r>
            <a:r>
              <a:rPr lang="en-US" sz="2800" b="1" dirty="0" smtClean="0">
                <a:solidFill>
                  <a:srgbClr val="C00000"/>
                </a:solidFill>
                <a:latin typeface="Candara" pitchFamily="34" charset="0"/>
              </a:rPr>
              <a:t>consumer</a:t>
            </a:r>
            <a:r>
              <a:rPr lang="en-US" sz="2800" dirty="0" smtClean="0">
                <a:latin typeface="Candara" pitchFamily="34" charset="0"/>
              </a:rPr>
              <a:t> in yet another region, the cloud ensures data uniformity, real-time updates, and collaboration. </a:t>
            </a:r>
          </a:p>
          <a:p>
            <a:pPr lvl="0" algn="just"/>
            <a:endParaRPr lang="en-US" sz="26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57200"/>
            <a:ext cx="7772400" cy="6096000"/>
          </a:xfrm>
        </p:spPr>
        <p:txBody>
          <a:bodyPr>
            <a:noAutofit/>
          </a:bodyPr>
          <a:lstStyle/>
          <a:p>
            <a:pPr algn="just"/>
            <a:r>
              <a:rPr lang="en-US" sz="2750" dirty="0" smtClean="0">
                <a:latin typeface="Candara" pitchFamily="34" charset="0"/>
              </a:rPr>
              <a:t>When a new drug is in its </a:t>
            </a:r>
            <a:r>
              <a:rPr lang="en-US" sz="2750" b="1" dirty="0" smtClean="0">
                <a:solidFill>
                  <a:srgbClr val="C00000"/>
                </a:solidFill>
                <a:latin typeface="Candara" pitchFamily="34" charset="0"/>
              </a:rPr>
              <a:t>trial</a:t>
            </a:r>
            <a:r>
              <a:rPr lang="en-US" sz="2750" dirty="0" smtClean="0">
                <a:latin typeface="Candara" pitchFamily="34" charset="0"/>
              </a:rPr>
              <a:t> phase, insights can be shared in real-time with researchers across the globe, hastening the development process. Similarly, inventory levels across multiple locations can be monitored simultaneously; ensuring demand is met without overstocking. Cloud Computing and DTT offer the tools and infrastructure to implement the insights of Al and ML through their power of prediction and optimization. Together, these technologies create an ecosystem where data-driven insights meet execution excellence, ensuring the pharmaceutical supply chain remains robust, efficient and patient-centric.</a:t>
            </a: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066800"/>
            <a:ext cx="7620000" cy="4876800"/>
          </a:xfrm>
        </p:spPr>
        <p:txBody>
          <a:bodyPr>
            <a:noAutofit/>
          </a:bodyPr>
          <a:lstStyle/>
          <a:p>
            <a:pPr algn="just"/>
            <a:r>
              <a:rPr lang="en-US" sz="2800" dirty="0" smtClean="0">
                <a:latin typeface="Candara" pitchFamily="34" charset="0"/>
              </a:rPr>
              <a:t>Having a supply chain fortified by these technologies ensures that the right medication reaches the right person at the right time, every time. Local stakeholders have a lot of learning and considerations to do.</a:t>
            </a:r>
          </a:p>
          <a:p>
            <a:pPr lvl="0" algn="just"/>
            <a:endParaRPr lang="en-US" sz="26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772400" cy="5410200"/>
          </a:xfrm>
        </p:spPr>
        <p:txBody>
          <a:bodyPr>
            <a:noAutofit/>
          </a:bodyPr>
          <a:lstStyle/>
          <a:p>
            <a:pPr>
              <a:lnSpc>
                <a:spcPct val="200000"/>
              </a:lnSpc>
              <a:buNone/>
            </a:pPr>
            <a:r>
              <a:rPr lang="en-US" sz="2800" b="1" dirty="0" smtClean="0">
                <a:solidFill>
                  <a:srgbClr val="002060"/>
                </a:solidFill>
                <a:latin typeface="Candara" pitchFamily="34" charset="0"/>
              </a:rPr>
              <a:t>GENERAL COMMENTS AND RECOMMENDATION</a:t>
            </a:r>
          </a:p>
          <a:p>
            <a:pPr>
              <a:buNone/>
            </a:pPr>
            <a:endParaRPr lang="en-US" sz="1050" dirty="0" smtClean="0">
              <a:latin typeface="Candara" pitchFamily="34" charset="0"/>
            </a:endParaRPr>
          </a:p>
          <a:p>
            <a:pPr lvl="0" algn="just"/>
            <a:r>
              <a:rPr lang="en-US" sz="2800" dirty="0" smtClean="0">
                <a:latin typeface="Candara" pitchFamily="34" charset="0"/>
              </a:rPr>
              <a:t>Universal Health Coverage (UHC) is achievable. But a lot of work, dedication, sacrifice and resilience are required. The cooperation of governments and various stakeholders is crucial. The endless list of digital technologies and innovations, with new and more for sophisticated ones emerging everyday are changing the fabric of healthcare services, making them more available, more accurate, and more streamlined.</a:t>
            </a:r>
            <a:endParaRPr lang="en-US" sz="28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772400" cy="5410200"/>
          </a:xfrm>
        </p:spPr>
        <p:txBody>
          <a:bodyPr>
            <a:noAutofit/>
          </a:bodyPr>
          <a:lstStyle/>
          <a:p>
            <a:pPr lvl="0" algn="just"/>
            <a:r>
              <a:rPr lang="en-US" sz="2600" dirty="0" smtClean="0">
                <a:latin typeface="Candara" pitchFamily="34" charset="0"/>
              </a:rPr>
              <a:t>In Nigeria, a lot of challenges continue to militate against the slowly emerging pharmaceutical industry. But digital technologies and innovations offer the hope that the evolution can be speeded up. However, pharmaceutical companies and other stakeholders probably need a change in culture and a lot of determination to surmount various challenges and face the hard work ahead.</a:t>
            </a:r>
          </a:p>
          <a:p>
            <a:pPr lvl="0" algn="just"/>
            <a:r>
              <a:rPr lang="en-US" sz="2600" dirty="0" smtClean="0">
                <a:latin typeface="Candara" pitchFamily="34" charset="0"/>
              </a:rPr>
              <a:t>Digital transformation offers many growth opportunities for the pharmaceutical industry, delivering significant process advantages that eliminate </a:t>
            </a:r>
            <a:r>
              <a:rPr lang="en-US" sz="2600" dirty="0" err="1" smtClean="0">
                <a:latin typeface="Candara" pitchFamily="34" charset="0"/>
              </a:rPr>
              <a:t>siloed</a:t>
            </a:r>
            <a:r>
              <a:rPr lang="en-US" sz="2600" dirty="0" smtClean="0">
                <a:latin typeface="Candara" pitchFamily="34" charset="0"/>
              </a:rPr>
              <a:t> systems and long-standing inefficiencies.</a:t>
            </a:r>
            <a:endParaRPr lang="en-US" sz="26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81000"/>
            <a:ext cx="7848600" cy="6096000"/>
          </a:xfrm>
        </p:spPr>
        <p:txBody>
          <a:bodyPr>
            <a:noAutofit/>
          </a:bodyPr>
          <a:lstStyle/>
          <a:p>
            <a:pPr lvl="0" algn="just">
              <a:buNone/>
            </a:pPr>
            <a:r>
              <a:rPr lang="en-US" sz="2600" dirty="0" smtClean="0">
                <a:latin typeface="Candara" pitchFamily="34" charset="0"/>
              </a:rPr>
              <a:t>	But digitalizing an organization is not an overnight job. It could mean </a:t>
            </a:r>
            <a:r>
              <a:rPr lang="en-US" sz="2600" b="1" dirty="0" smtClean="0">
                <a:solidFill>
                  <a:srgbClr val="C00000"/>
                </a:solidFill>
                <a:latin typeface="Candara" pitchFamily="34" charset="0"/>
              </a:rPr>
              <a:t>pausing</a:t>
            </a:r>
            <a:r>
              <a:rPr lang="en-US" sz="2600" dirty="0" smtClean="0">
                <a:latin typeface="Candara" pitchFamily="34" charset="0"/>
              </a:rPr>
              <a:t> production lines to train staff, transferring data, and even fundamentally changing the culture of the organization. While production lines might stagnate and sales may stall in short term, executives should be mindful that these events are contained within the </a:t>
            </a:r>
            <a:r>
              <a:rPr lang="en-US" sz="2600" b="1" dirty="0" smtClean="0">
                <a:solidFill>
                  <a:srgbClr val="C00000"/>
                </a:solidFill>
                <a:latin typeface="Candara" pitchFamily="34" charset="0"/>
              </a:rPr>
              <a:t>relative cost</a:t>
            </a:r>
            <a:r>
              <a:rPr lang="en-US" sz="2600" dirty="0" smtClean="0">
                <a:solidFill>
                  <a:srgbClr val="C00000"/>
                </a:solidFill>
                <a:latin typeface="Candara" pitchFamily="34" charset="0"/>
              </a:rPr>
              <a:t> </a:t>
            </a:r>
            <a:r>
              <a:rPr lang="en-US" sz="2600" dirty="0" smtClean="0">
                <a:latin typeface="Candara" pitchFamily="34" charset="0"/>
              </a:rPr>
              <a:t>of making such an adjustment. In other words, it takes time for these new digital processes to take root.</a:t>
            </a:r>
          </a:p>
          <a:p>
            <a:pPr algn="just"/>
            <a:r>
              <a:rPr lang="en-US" sz="2600" dirty="0" smtClean="0">
                <a:latin typeface="Candara" pitchFamily="34" charset="0"/>
              </a:rPr>
              <a:t>For this change to work in a company, business will need to be extremely transparent and overcome deep, embedded ways of working. As well as this, they will have to manage </a:t>
            </a:r>
            <a:r>
              <a:rPr lang="en-US" sz="2600" b="1" dirty="0" smtClean="0">
                <a:solidFill>
                  <a:srgbClr val="C00000"/>
                </a:solidFill>
                <a:latin typeface="Candara" pitchFamily="34" charset="0"/>
              </a:rPr>
              <a:t>resistance</a:t>
            </a:r>
            <a:r>
              <a:rPr lang="en-US" sz="2600" b="1" dirty="0" smtClean="0">
                <a:latin typeface="Candara" pitchFamily="34" charset="0"/>
              </a:rPr>
              <a:t> </a:t>
            </a:r>
            <a:r>
              <a:rPr lang="en-US" sz="2600" dirty="0" smtClean="0">
                <a:latin typeface="Candara" pitchFamily="34" charset="0"/>
              </a:rPr>
              <a:t>from employees who are used to decades-old methods.</a:t>
            </a:r>
          </a:p>
          <a:p>
            <a:pPr lvl="0" algn="just"/>
            <a:endParaRPr lang="en-US" sz="26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772400" cy="5410200"/>
          </a:xfrm>
        </p:spPr>
        <p:txBody>
          <a:bodyPr>
            <a:noAutofit/>
          </a:bodyPr>
          <a:lstStyle/>
          <a:p>
            <a:pPr lvl="0" algn="just"/>
            <a:r>
              <a:rPr lang="en-US" sz="2800" b="1" dirty="0" smtClean="0">
                <a:solidFill>
                  <a:srgbClr val="C00000"/>
                </a:solidFill>
                <a:latin typeface="Candara" pitchFamily="34" charset="0"/>
              </a:rPr>
              <a:t>What strategies can </a:t>
            </a:r>
            <a:r>
              <a:rPr lang="en-US" sz="2800" b="1" dirty="0" smtClean="0">
                <a:solidFill>
                  <a:srgbClr val="C00000"/>
                </a:solidFill>
                <a:latin typeface="Candara" pitchFamily="34" charset="0"/>
              </a:rPr>
              <a:t>stakeholders </a:t>
            </a:r>
            <a:r>
              <a:rPr lang="en-US" sz="2800" b="1" dirty="0" smtClean="0">
                <a:solidFill>
                  <a:srgbClr val="C00000"/>
                </a:solidFill>
                <a:latin typeface="Candara" pitchFamily="34" charset="0"/>
              </a:rPr>
              <a:t>in Nigeria employ in the quest to integrate digital technologies and innovations in their activities?</a:t>
            </a:r>
            <a:endParaRPr lang="en-US" sz="2800" dirty="0" smtClean="0">
              <a:solidFill>
                <a:srgbClr val="C00000"/>
              </a:solidFill>
              <a:latin typeface="Candara" pitchFamily="34" charset="0"/>
            </a:endParaRPr>
          </a:p>
          <a:p>
            <a:pPr algn="just">
              <a:buNone/>
            </a:pPr>
            <a:r>
              <a:rPr lang="en-US" sz="2800" b="1" dirty="0" smtClean="0">
                <a:latin typeface="Candara" pitchFamily="34" charset="0"/>
              </a:rPr>
              <a:t> </a:t>
            </a:r>
          </a:p>
          <a:p>
            <a:pPr algn="just">
              <a:buNone/>
            </a:pPr>
            <a:endParaRPr lang="en-US" sz="1400" dirty="0" smtClean="0">
              <a:latin typeface="Candara" pitchFamily="34" charset="0"/>
            </a:endParaRPr>
          </a:p>
          <a:p>
            <a:pPr lvl="0" algn="just"/>
            <a:r>
              <a:rPr lang="en-US" sz="2800" dirty="0" smtClean="0">
                <a:latin typeface="Candara" pitchFamily="34" charset="0"/>
              </a:rPr>
              <a:t>Methods are not exhaustive, but a few can be highlighted: </a:t>
            </a:r>
          </a:p>
          <a:p>
            <a:pPr marL="1028700" lvl="0" algn="just">
              <a:buFont typeface="Candara" pitchFamily="34" charset="0"/>
              <a:buChar char="−"/>
            </a:pPr>
            <a:r>
              <a:rPr lang="en-US" sz="2800" dirty="0" smtClean="0">
                <a:latin typeface="Candara" pitchFamily="34" charset="0"/>
              </a:rPr>
              <a:t>There can be initial focus on three core area-</a:t>
            </a:r>
            <a:r>
              <a:rPr lang="en-US" sz="2800" b="1" dirty="0" smtClean="0">
                <a:solidFill>
                  <a:srgbClr val="C00000"/>
                </a:solidFill>
                <a:latin typeface="Candara" pitchFamily="34" charset="0"/>
              </a:rPr>
              <a:t>infrastructural limitations</a:t>
            </a:r>
            <a:r>
              <a:rPr lang="en-US" sz="2800" dirty="0" smtClean="0">
                <a:solidFill>
                  <a:srgbClr val="C00000"/>
                </a:solidFill>
                <a:latin typeface="Candara" pitchFamily="34" charset="0"/>
              </a:rPr>
              <a:t>, </a:t>
            </a:r>
            <a:r>
              <a:rPr lang="en-US" sz="2800" b="1" dirty="0" smtClean="0">
                <a:solidFill>
                  <a:srgbClr val="C00000"/>
                </a:solidFill>
                <a:latin typeface="Candara" pitchFamily="34" charset="0"/>
              </a:rPr>
              <a:t>skills and</a:t>
            </a:r>
            <a:r>
              <a:rPr lang="en-US" sz="2800" dirty="0" smtClean="0">
                <a:solidFill>
                  <a:srgbClr val="C00000"/>
                </a:solidFill>
                <a:latin typeface="Candara" pitchFamily="34" charset="0"/>
              </a:rPr>
              <a:t> </a:t>
            </a:r>
            <a:r>
              <a:rPr lang="en-US" sz="2800" b="1" dirty="0" smtClean="0">
                <a:solidFill>
                  <a:srgbClr val="C00000"/>
                </a:solidFill>
                <a:latin typeface="Candara" pitchFamily="34" charset="0"/>
              </a:rPr>
              <a:t>knowledge gaps</a:t>
            </a:r>
            <a:r>
              <a:rPr lang="en-US" sz="2800" dirty="0" smtClean="0">
                <a:solidFill>
                  <a:srgbClr val="C00000"/>
                </a:solidFill>
                <a:latin typeface="Candara" pitchFamily="34" charset="0"/>
              </a:rPr>
              <a:t>, </a:t>
            </a:r>
            <a:r>
              <a:rPr lang="en-US" sz="2800" dirty="0" smtClean="0">
                <a:latin typeface="Candara" pitchFamily="34" charset="0"/>
              </a:rPr>
              <a:t>and </a:t>
            </a:r>
            <a:r>
              <a:rPr lang="en-US" sz="2800" b="1" dirty="0" smtClean="0">
                <a:solidFill>
                  <a:srgbClr val="C00000"/>
                </a:solidFill>
                <a:latin typeface="Candara" pitchFamily="34" charset="0"/>
              </a:rPr>
              <a:t>regulatory and policies</a:t>
            </a:r>
            <a:r>
              <a:rPr lang="en-US" sz="2800" dirty="0" smtClean="0">
                <a:latin typeface="Candara" pitchFamily="34" charset="0"/>
              </a:rPr>
              <a:t> concerns.</a:t>
            </a:r>
            <a:endParaRPr lang="en-US" sz="28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534400" cy="6172200"/>
          </a:xfrm>
        </p:spPr>
        <p:txBody>
          <a:bodyPr>
            <a:noAutofit/>
          </a:bodyPr>
          <a:lstStyle/>
          <a:p>
            <a:pPr lvl="0" algn="just">
              <a:buFont typeface="Candara" pitchFamily="34" charset="0"/>
              <a:buChar char="−"/>
            </a:pPr>
            <a:r>
              <a:rPr lang="en-US" sz="2500" dirty="0" smtClean="0">
                <a:latin typeface="Candara" pitchFamily="34" charset="0"/>
              </a:rPr>
              <a:t>The available physical infrastructure in Nigeria obviously lags behind the required standards for advanced technological deployments. This manifests in various forms. Unreliable power supplies (solar power may help), for instance, can hamper the continuous operation of digitally driven systems. For technologies like the </a:t>
            </a:r>
            <a:r>
              <a:rPr lang="en-US" sz="2500" dirty="0" err="1" smtClean="0">
                <a:latin typeface="Candara" pitchFamily="34" charset="0"/>
              </a:rPr>
              <a:t>IoT</a:t>
            </a:r>
            <a:r>
              <a:rPr lang="en-US" sz="2500" dirty="0" smtClean="0">
                <a:latin typeface="Candara" pitchFamily="34" charset="0"/>
              </a:rPr>
              <a:t>, which rely on real-time data transfer and monitoring, such interruptions can be detrimental. More data </a:t>
            </a:r>
            <a:r>
              <a:rPr lang="en-US" sz="2500" dirty="0" err="1" smtClean="0">
                <a:latin typeface="Candara" pitchFamily="34" charset="0"/>
              </a:rPr>
              <a:t>centres</a:t>
            </a:r>
            <a:r>
              <a:rPr lang="en-US" sz="2500" dirty="0" smtClean="0">
                <a:latin typeface="Candara" pitchFamily="34" charset="0"/>
              </a:rPr>
              <a:t> in the country may be of help, as opposed to patronizing offshore </a:t>
            </a:r>
            <a:r>
              <a:rPr lang="en-US" sz="2500" dirty="0" err="1" smtClean="0">
                <a:latin typeface="Candara" pitchFamily="34" charset="0"/>
              </a:rPr>
              <a:t>centres</a:t>
            </a:r>
            <a:r>
              <a:rPr lang="en-US" sz="2500" dirty="0" smtClean="0">
                <a:latin typeface="Candara" pitchFamily="34" charset="0"/>
              </a:rPr>
              <a:t>, leading to potential data </a:t>
            </a:r>
            <a:r>
              <a:rPr lang="en-US" sz="2500" b="1" dirty="0" smtClean="0">
                <a:solidFill>
                  <a:srgbClr val="C00000"/>
                </a:solidFill>
                <a:latin typeface="Candara" pitchFamily="34" charset="0"/>
              </a:rPr>
              <a:t>latency</a:t>
            </a:r>
            <a:r>
              <a:rPr lang="en-US" sz="2500" dirty="0" smtClean="0">
                <a:latin typeface="Candara" pitchFamily="34" charset="0"/>
              </a:rPr>
              <a:t> issues and concerns over data </a:t>
            </a:r>
            <a:r>
              <a:rPr lang="en-US" sz="2500" b="1" dirty="0" smtClean="0">
                <a:solidFill>
                  <a:srgbClr val="C00000"/>
                </a:solidFill>
                <a:latin typeface="Candara" pitchFamily="34" charset="0"/>
              </a:rPr>
              <a:t>sovereignty</a:t>
            </a:r>
            <a:r>
              <a:rPr lang="en-US" sz="2500" dirty="0" smtClean="0">
                <a:latin typeface="Candara" pitchFamily="34" charset="0"/>
              </a:rPr>
              <a:t>. There is need for </a:t>
            </a:r>
            <a:r>
              <a:rPr lang="en-US" sz="2500" b="1" dirty="0" smtClean="0">
                <a:solidFill>
                  <a:srgbClr val="C00000"/>
                </a:solidFill>
                <a:latin typeface="Candara" pitchFamily="34" charset="0"/>
              </a:rPr>
              <a:t>investments</a:t>
            </a:r>
            <a:r>
              <a:rPr lang="en-US" sz="2500" dirty="0" smtClean="0">
                <a:latin typeface="Candara" pitchFamily="34" charset="0"/>
              </a:rPr>
              <a:t> in physical structure, like power grids and transportation networks. Also, fostering partnerships with global tech giants and local startups can pave way for the development of robust, localized digital infrastructure solutions tailored for Nigeria (and other West African countries).</a:t>
            </a: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620000" cy="5410200"/>
          </a:xfrm>
        </p:spPr>
        <p:txBody>
          <a:bodyPr>
            <a:noAutofit/>
          </a:bodyPr>
          <a:lstStyle/>
          <a:p>
            <a:pPr lvl="0" algn="just">
              <a:buNone/>
            </a:pPr>
            <a:r>
              <a:rPr lang="en-US" sz="2400" b="1" dirty="0" smtClean="0">
                <a:latin typeface="Candara" pitchFamily="34" charset="0"/>
              </a:rPr>
              <a:t>(5) Improves Efficiency and Productivity</a:t>
            </a:r>
          </a:p>
          <a:p>
            <a:pPr lvl="0" algn="just">
              <a:buNone/>
            </a:pPr>
            <a:endParaRPr lang="en-US" sz="700" dirty="0" smtClean="0">
              <a:latin typeface="Candara" pitchFamily="34" charset="0"/>
            </a:endParaRPr>
          </a:p>
          <a:p>
            <a:pPr lvl="0" algn="just"/>
            <a:r>
              <a:rPr lang="en-US" sz="2400" dirty="0" smtClean="0">
                <a:latin typeface="Candara" pitchFamily="34" charset="0"/>
              </a:rPr>
              <a:t>This is probably the most </a:t>
            </a:r>
            <a:r>
              <a:rPr lang="en-US" sz="2400" b="1" dirty="0" smtClean="0">
                <a:latin typeface="Candara" pitchFamily="34" charset="0"/>
              </a:rPr>
              <a:t>important</a:t>
            </a:r>
            <a:r>
              <a:rPr lang="en-US" sz="2400" dirty="0" smtClean="0">
                <a:latin typeface="Candara" pitchFamily="34" charset="0"/>
              </a:rPr>
              <a:t> aspect. There is more information, which allows better decisions and digital tools to automate different tasks and internal processes.</a:t>
            </a:r>
          </a:p>
          <a:p>
            <a:pPr lvl="0" algn="just"/>
            <a:r>
              <a:rPr lang="en-US" sz="2400" dirty="0" smtClean="0">
                <a:latin typeface="Candara" pitchFamily="34" charset="0"/>
              </a:rPr>
              <a:t>Can lead to significant increases in productivity and can reduce costs..</a:t>
            </a:r>
          </a:p>
          <a:p>
            <a:pPr lvl="0" algn="just"/>
            <a:r>
              <a:rPr lang="en-US" sz="2400" dirty="0" smtClean="0">
                <a:latin typeface="Candara" pitchFamily="34" charset="0"/>
              </a:rPr>
              <a:t>Time tracking software can be used to monitor employee productivity, which can enable many useful insights..</a:t>
            </a:r>
          </a:p>
          <a:p>
            <a:pPr lvl="0" algn="just"/>
            <a:r>
              <a:rPr lang="en-US" sz="2400" dirty="0" smtClean="0">
                <a:latin typeface="Candara" pitchFamily="34" charset="0"/>
              </a:rPr>
              <a:t>Automated billing can help reduce the amount of time it takes to process payments.</a:t>
            </a:r>
          </a:p>
        </p:txBody>
      </p:sp>
    </p:spTree>
    <p:extLst>
      <p:ext uri="{BB962C8B-B14F-4D97-AF65-F5344CB8AC3E}">
        <p14:creationId xmlns:p14="http://schemas.microsoft.com/office/powerpoint/2010/main" xmlns="" val="3524415939"/>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57200"/>
            <a:ext cx="7772400" cy="6096000"/>
          </a:xfrm>
        </p:spPr>
        <p:txBody>
          <a:bodyPr>
            <a:noAutofit/>
          </a:bodyPr>
          <a:lstStyle/>
          <a:p>
            <a:pPr marL="514350" lvl="0" algn="just">
              <a:buFont typeface="Candara" pitchFamily="34" charset="0"/>
              <a:buChar char="−"/>
            </a:pPr>
            <a:r>
              <a:rPr lang="en-US" sz="2500" dirty="0" smtClean="0">
                <a:latin typeface="Candara" pitchFamily="34" charset="0"/>
              </a:rPr>
              <a:t>Technological tools are only as effective as the people operating them. There exists a conspicuous skill and knowledge gaps within the country concerning digital technologies. There is an urgent need for tailored specialized training programmers. In addition, educational curriculum updates should address the deficiencies in the current knowledge impartation. In the short term, initiatives like workshops, certification </a:t>
            </a:r>
            <a:r>
              <a:rPr lang="en-US" sz="2500" dirty="0" err="1" smtClean="0">
                <a:latin typeface="Candara" pitchFamily="34" charset="0"/>
              </a:rPr>
              <a:t>programmes</a:t>
            </a:r>
            <a:r>
              <a:rPr lang="en-US" sz="2500" dirty="0" smtClean="0">
                <a:latin typeface="Candara" pitchFamily="34" charset="0"/>
              </a:rPr>
              <a:t>, and partnerships with global tech institutions can help </a:t>
            </a:r>
            <a:r>
              <a:rPr lang="en-US" sz="2500" dirty="0" err="1" smtClean="0">
                <a:latin typeface="Candara" pitchFamily="34" charset="0"/>
              </a:rPr>
              <a:t>upskill</a:t>
            </a:r>
            <a:r>
              <a:rPr lang="en-US" sz="2500" dirty="0" smtClean="0">
                <a:latin typeface="Candara" pitchFamily="34" charset="0"/>
              </a:rPr>
              <a:t> the existing workforce. In the long run, revamping educational curricula, fostering research, and creating </a:t>
            </a:r>
            <a:r>
              <a:rPr lang="en-US" sz="2500" dirty="0" err="1" smtClean="0">
                <a:latin typeface="Candara" pitchFamily="34" charset="0"/>
              </a:rPr>
              <a:t>centres</a:t>
            </a:r>
            <a:r>
              <a:rPr lang="en-US" sz="2500" dirty="0" smtClean="0">
                <a:latin typeface="Candara" pitchFamily="34" charset="0"/>
              </a:rPr>
              <a:t> of excellence within the country dedicated to digital technologies can ensure a dedicated pipe- line of skilled professionals ready to harness the power of digital transformation.</a:t>
            </a:r>
            <a:endParaRPr lang="en-US" sz="25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772400" cy="5410200"/>
          </a:xfrm>
        </p:spPr>
        <p:txBody>
          <a:bodyPr>
            <a:noAutofit/>
          </a:bodyPr>
          <a:lstStyle/>
          <a:p>
            <a:pPr marL="514350" lvl="0" algn="just">
              <a:buFont typeface="Candara" pitchFamily="34" charset="0"/>
              <a:buChar char="−"/>
            </a:pPr>
            <a:r>
              <a:rPr lang="en-US" sz="2800" dirty="0" smtClean="0">
                <a:latin typeface="Candara" pitchFamily="34" charset="0"/>
              </a:rPr>
              <a:t>The pharmaceutical industry is </a:t>
            </a:r>
            <a:r>
              <a:rPr lang="en-US" sz="2800" dirty="0" smtClean="0">
                <a:latin typeface="Candara" pitchFamily="34" charset="0"/>
              </a:rPr>
              <a:t>highly </a:t>
            </a:r>
            <a:r>
              <a:rPr lang="en-US" sz="2800" dirty="0" smtClean="0">
                <a:latin typeface="Candara" pitchFamily="34" charset="0"/>
              </a:rPr>
              <a:t>regulated understandably because of the sensitivity and nature of drugs, and this brings with it a myriad of concerns and regulations, and many daunting government policies data privacy, cyber security, intellectual property rights, etc. Regulations, while crafted with the intent of safeguarding stakeholders’ interests, can sometimes become unintentional </a:t>
            </a:r>
            <a:r>
              <a:rPr lang="en-US" sz="2800" b="1" dirty="0" smtClean="0">
                <a:solidFill>
                  <a:srgbClr val="C00000"/>
                </a:solidFill>
                <a:latin typeface="Candara" pitchFamily="34" charset="0"/>
              </a:rPr>
              <a:t>roadblocks</a:t>
            </a:r>
            <a:r>
              <a:rPr lang="en-US" sz="2800" dirty="0" smtClean="0">
                <a:latin typeface="Candara" pitchFamily="34" charset="0"/>
              </a:rPr>
              <a:t>. For instance, stringent data localization laws can hinder cloud- based solutions that rely on offshore </a:t>
            </a:r>
            <a:r>
              <a:rPr lang="en-US" sz="2800" dirty="0" err="1" smtClean="0">
                <a:latin typeface="Candara" pitchFamily="34" charset="0"/>
              </a:rPr>
              <a:t>centres</a:t>
            </a:r>
            <a:r>
              <a:rPr lang="en-US" sz="2800" dirty="0" smtClean="0">
                <a:latin typeface="Candara" pitchFamily="34" charset="0"/>
              </a:rPr>
              <a:t>.</a:t>
            </a:r>
            <a:endParaRPr lang="en-US" sz="26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533400"/>
            <a:ext cx="8001000" cy="6019800"/>
          </a:xfrm>
        </p:spPr>
        <p:txBody>
          <a:bodyPr>
            <a:noAutofit/>
          </a:bodyPr>
          <a:lstStyle/>
          <a:p>
            <a:pPr algn="just">
              <a:buNone/>
            </a:pPr>
            <a:r>
              <a:rPr lang="en-US" sz="2600" dirty="0" smtClean="0">
                <a:latin typeface="Candara" pitchFamily="34" charset="0"/>
              </a:rPr>
              <a:t>	Conversely, a lack of clear regulations around data privacy can discourage companies from adopting digital solutions, fearing potential legal ramifications. Furthermore, as these technologies are relatively </a:t>
            </a:r>
            <a:r>
              <a:rPr lang="en-US" sz="2600" b="1" dirty="0" smtClean="0">
                <a:solidFill>
                  <a:srgbClr val="C00000"/>
                </a:solidFill>
                <a:latin typeface="Candara" pitchFamily="34" charset="0"/>
              </a:rPr>
              <a:t>new</a:t>
            </a:r>
            <a:r>
              <a:rPr lang="en-US" sz="2600" dirty="0" smtClean="0">
                <a:latin typeface="Candara" pitchFamily="34" charset="0"/>
              </a:rPr>
              <a:t>, many countries might not have comprehensive framework to regulate their use, leading to a state of ambiguity. This </a:t>
            </a:r>
            <a:r>
              <a:rPr lang="en-US" sz="2600" b="1" dirty="0" smtClean="0">
                <a:solidFill>
                  <a:srgbClr val="C00000"/>
                </a:solidFill>
                <a:latin typeface="Candara" pitchFamily="34" charset="0"/>
              </a:rPr>
              <a:t>regulatory</a:t>
            </a:r>
            <a:r>
              <a:rPr lang="en-US" sz="2600" b="1" dirty="0" smtClean="0">
                <a:latin typeface="Candara" pitchFamily="34" charset="0"/>
              </a:rPr>
              <a:t> </a:t>
            </a:r>
            <a:r>
              <a:rPr lang="en-US" sz="2600" b="1" dirty="0" smtClean="0">
                <a:solidFill>
                  <a:srgbClr val="C00000"/>
                </a:solidFill>
                <a:latin typeface="Candara" pitchFamily="34" charset="0"/>
              </a:rPr>
              <a:t>vacuum</a:t>
            </a:r>
            <a:r>
              <a:rPr lang="en-US" sz="2600" dirty="0" smtClean="0">
                <a:latin typeface="Candara" pitchFamily="34" charset="0"/>
              </a:rPr>
              <a:t> can be a deterrent for companies looking to invest heavily in digital transformation, fearing potential </a:t>
            </a:r>
            <a:r>
              <a:rPr lang="en-US" sz="2600" b="1" dirty="0" smtClean="0">
                <a:solidFill>
                  <a:srgbClr val="C00000"/>
                </a:solidFill>
                <a:latin typeface="Candara" pitchFamily="34" charset="0"/>
              </a:rPr>
              <a:t>future</a:t>
            </a:r>
            <a:r>
              <a:rPr lang="en-US" sz="2600" dirty="0" smtClean="0">
                <a:latin typeface="Candara" pitchFamily="34" charset="0"/>
              </a:rPr>
              <a:t> restrictions. To navigate these waters, collaborative approach is important, Governments, industry leaders, technology experts, and global regulatory bodies must come together to develop policies that balance innovation with safety, ensuring that regulations act as facilitators, not deterrents.</a:t>
            </a:r>
          </a:p>
          <a:p>
            <a:pPr lvl="0" algn="just"/>
            <a:endParaRPr lang="en-US" sz="26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696200" cy="5410200"/>
          </a:xfrm>
        </p:spPr>
        <p:txBody>
          <a:bodyPr>
            <a:noAutofit/>
          </a:bodyPr>
          <a:lstStyle/>
          <a:p>
            <a:pPr marL="685800" lvl="0" algn="just">
              <a:buFont typeface="Candara" pitchFamily="34" charset="0"/>
              <a:buChar char="−"/>
            </a:pPr>
            <a:r>
              <a:rPr lang="en-US" sz="2800" dirty="0" smtClean="0">
                <a:latin typeface="Candara" pitchFamily="34" charset="0"/>
              </a:rPr>
              <a:t>It is important to note that </a:t>
            </a:r>
            <a:r>
              <a:rPr lang="en-US" sz="2800" b="1" dirty="0" smtClean="0">
                <a:solidFill>
                  <a:srgbClr val="C00000"/>
                </a:solidFill>
                <a:latin typeface="Candara" pitchFamily="34" charset="0"/>
              </a:rPr>
              <a:t>innovation</a:t>
            </a:r>
            <a:r>
              <a:rPr lang="en-US" sz="2800" dirty="0" smtClean="0">
                <a:latin typeface="Candara" pitchFamily="34" charset="0"/>
              </a:rPr>
              <a:t> needs to be the core of this recommended transformation. While global solutions provide a starting point, the country requires tailored solutions in view of challenges highlighted.</a:t>
            </a:r>
          </a:p>
          <a:p>
            <a:pPr marL="685800" algn="just">
              <a:buFont typeface="Candara" pitchFamily="34" charset="0"/>
              <a:buChar char="−"/>
            </a:pPr>
            <a:endParaRPr lang="en-US" sz="2000" dirty="0" smtClean="0">
              <a:latin typeface="Candara" pitchFamily="34" charset="0"/>
            </a:endParaRPr>
          </a:p>
          <a:p>
            <a:pPr marL="685800" lvl="0" algn="just">
              <a:buFont typeface="Candara" pitchFamily="34" charset="0"/>
              <a:buChar char="−"/>
            </a:pPr>
            <a:r>
              <a:rPr lang="en-US" sz="2800" dirty="0" smtClean="0">
                <a:latin typeface="Candara" pitchFamily="34" charset="0"/>
              </a:rPr>
              <a:t>One can go on and on, but why the hesitation?! With some financial clout, </a:t>
            </a:r>
            <a:r>
              <a:rPr lang="en-US" sz="2800" dirty="0" smtClean="0">
                <a:latin typeface="Candara" pitchFamily="34" charset="0"/>
              </a:rPr>
              <a:t>let‘s </a:t>
            </a:r>
            <a:r>
              <a:rPr lang="en-US" sz="2800" dirty="0" smtClean="0">
                <a:latin typeface="Candara" pitchFamily="34" charset="0"/>
              </a:rPr>
              <a:t>GO FOR IT!!</a:t>
            </a:r>
          </a:p>
          <a:p>
            <a:pPr lvl="0" algn="just">
              <a:buNone/>
            </a:pPr>
            <a:endParaRPr lang="en-US" sz="2000" dirty="0" smtClean="0">
              <a:latin typeface="Candara" pitchFamily="34" charset="0"/>
            </a:endParaRPr>
          </a:p>
          <a:p>
            <a:pPr algn="ctr">
              <a:buNone/>
            </a:pPr>
            <a:r>
              <a:rPr lang="en-US" sz="2800" b="1" u="sng" dirty="0" smtClean="0">
                <a:solidFill>
                  <a:srgbClr val="002060"/>
                </a:solidFill>
              </a:rPr>
              <a:t>THANK YOU FOR YOUR ATTENTION</a:t>
            </a:r>
            <a:endParaRPr lang="en-US" sz="2800" dirty="0" smtClean="0">
              <a:solidFill>
                <a:srgbClr val="002060"/>
              </a:solidFill>
            </a:endParaRPr>
          </a:p>
          <a:p>
            <a:pPr lvl="0" algn="ctr">
              <a:buNone/>
            </a:pPr>
            <a:endParaRPr lang="en-US" sz="2800" dirty="0" smtClean="0">
              <a:latin typeface="Candara" pitchFamily="34" charset="0"/>
            </a:endParaRPr>
          </a:p>
          <a:p>
            <a:pPr marL="514350" lvl="0" algn="just">
              <a:buFont typeface="Candara" pitchFamily="34" charset="0"/>
              <a:buChar char="−"/>
            </a:pPr>
            <a:endParaRPr lang="en-US" sz="26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images (8).jpeg"/>
          <p:cNvPicPr>
            <a:picLocks noGrp="1" noChangeAspect="1"/>
          </p:cNvPicPr>
          <p:nvPr>
            <p:ph idx="1"/>
          </p:nvPr>
        </p:nvPicPr>
        <p:blipFill>
          <a:blip r:embed="rId2"/>
          <a:stretch>
            <a:fillRect/>
          </a:stretch>
        </p:blipFill>
        <p:spPr>
          <a:xfrm>
            <a:off x="1143000" y="762000"/>
            <a:ext cx="7111999" cy="5334000"/>
          </a:xfrm>
        </p:spPr>
      </p:pic>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04800"/>
            <a:ext cx="7924800" cy="6248400"/>
          </a:xfrm>
        </p:spPr>
        <p:txBody>
          <a:bodyPr>
            <a:noAutofit/>
          </a:bodyPr>
          <a:lstStyle/>
          <a:p>
            <a:pPr algn="just">
              <a:buNone/>
            </a:pPr>
            <a:r>
              <a:rPr lang="en-US" sz="2800" b="1" u="sng" dirty="0" smtClean="0">
                <a:latin typeface="Candara" pitchFamily="34" charset="0"/>
              </a:rPr>
              <a:t>REFERENCES</a:t>
            </a:r>
            <a:endParaRPr lang="en-US" sz="2800" dirty="0" smtClean="0">
              <a:latin typeface="Candara" pitchFamily="34" charset="0"/>
            </a:endParaRPr>
          </a:p>
          <a:p>
            <a:pPr algn="just">
              <a:buNone/>
            </a:pPr>
            <a:r>
              <a:rPr lang="en-US" sz="2600" dirty="0" smtClean="0">
                <a:latin typeface="Candara" pitchFamily="34" charset="0"/>
              </a:rPr>
              <a:t>Al-</a:t>
            </a:r>
            <a:r>
              <a:rPr lang="en-US" sz="2600" dirty="0" err="1" smtClean="0">
                <a:latin typeface="Candara" pitchFamily="34" charset="0"/>
              </a:rPr>
              <a:t>Sharbaji</a:t>
            </a:r>
            <a:r>
              <a:rPr lang="en-US" sz="2600" dirty="0" smtClean="0">
                <a:latin typeface="Candara" pitchFamily="34" charset="0"/>
              </a:rPr>
              <a:t>, N (2021). Improving healthcare access through digital health. The use of information and communication technologies. Healthcare Access, </a:t>
            </a:r>
            <a:r>
              <a:rPr lang="en-US" sz="2600" dirty="0" err="1" smtClean="0">
                <a:latin typeface="Candara" pitchFamily="34" charset="0"/>
              </a:rPr>
              <a:t>Intech</a:t>
            </a:r>
            <a:r>
              <a:rPr lang="en-US" sz="2600" dirty="0" smtClean="0">
                <a:latin typeface="Candara" pitchFamily="34" charset="0"/>
              </a:rPr>
              <a:t> Open. </a:t>
            </a:r>
            <a:r>
              <a:rPr lang="en-US" sz="2600" dirty="0" err="1" smtClean="0">
                <a:latin typeface="Candara" pitchFamily="34" charset="0"/>
              </a:rPr>
              <a:t>Amit</a:t>
            </a:r>
            <a:r>
              <a:rPr lang="en-US" sz="2600" dirty="0" smtClean="0">
                <a:latin typeface="Candara" pitchFamily="34" charset="0"/>
              </a:rPr>
              <a:t> </a:t>
            </a:r>
            <a:r>
              <a:rPr lang="en-US" sz="2600" dirty="0" err="1" smtClean="0">
                <a:latin typeface="Candara" pitchFamily="34" charset="0"/>
              </a:rPr>
              <a:t>Agrawal</a:t>
            </a:r>
            <a:r>
              <a:rPr lang="en-US" sz="2600" dirty="0" smtClean="0">
                <a:latin typeface="Candara" pitchFamily="34" charset="0"/>
              </a:rPr>
              <a:t> &amp; </a:t>
            </a:r>
            <a:r>
              <a:rPr lang="en-US" sz="2600" dirty="0" err="1" smtClean="0">
                <a:latin typeface="Candara" pitchFamily="34" charset="0"/>
              </a:rPr>
              <a:t>Srinivas</a:t>
            </a:r>
            <a:r>
              <a:rPr lang="en-US" sz="2600" dirty="0" smtClean="0">
                <a:latin typeface="Candara" pitchFamily="34" charset="0"/>
              </a:rPr>
              <a:t> (</a:t>
            </a:r>
            <a:r>
              <a:rPr lang="en-US" sz="2600" dirty="0" err="1" smtClean="0">
                <a:latin typeface="Candara" pitchFamily="34" charset="0"/>
              </a:rPr>
              <a:t>Eds</a:t>
            </a:r>
            <a:r>
              <a:rPr lang="en-US" sz="2600" dirty="0" smtClean="0">
                <a:latin typeface="Candara" pitchFamily="34" charset="0"/>
              </a:rPr>
              <a:t>)</a:t>
            </a:r>
          </a:p>
          <a:p>
            <a:pPr algn="just">
              <a:buNone/>
            </a:pPr>
            <a:r>
              <a:rPr lang="en-US" sz="2600" dirty="0" err="1" smtClean="0">
                <a:latin typeface="Candara" pitchFamily="34" charset="0"/>
              </a:rPr>
              <a:t>Ashiwaju</a:t>
            </a:r>
            <a:r>
              <a:rPr lang="en-US" sz="2600" dirty="0" smtClean="0">
                <a:latin typeface="Candara" pitchFamily="34" charset="0"/>
              </a:rPr>
              <a:t>, B. I., </a:t>
            </a:r>
            <a:r>
              <a:rPr lang="en-US" sz="2600" dirty="0" err="1" smtClean="0">
                <a:latin typeface="Candara" pitchFamily="34" charset="0"/>
              </a:rPr>
              <a:t>Agho</a:t>
            </a:r>
            <a:r>
              <a:rPr lang="en-US" sz="2600" dirty="0" smtClean="0">
                <a:latin typeface="Candara" pitchFamily="34" charset="0"/>
              </a:rPr>
              <a:t>, M.O., </a:t>
            </a:r>
            <a:r>
              <a:rPr lang="en-US" sz="2600" dirty="0" err="1" smtClean="0">
                <a:latin typeface="Candara" pitchFamily="34" charset="0"/>
              </a:rPr>
              <a:t>Okogwu</a:t>
            </a:r>
            <a:r>
              <a:rPr lang="en-US" sz="2600" dirty="0" smtClean="0">
                <a:latin typeface="Candara" pitchFamily="34" charset="0"/>
              </a:rPr>
              <a:t>, C., </a:t>
            </a:r>
            <a:r>
              <a:rPr lang="en-US" sz="2600" dirty="0" err="1" smtClean="0">
                <a:latin typeface="Candara" pitchFamily="34" charset="0"/>
              </a:rPr>
              <a:t>Orikpete</a:t>
            </a:r>
            <a:r>
              <a:rPr lang="en-US" sz="2600" dirty="0" smtClean="0">
                <a:latin typeface="Candara" pitchFamily="34" charset="0"/>
              </a:rPr>
              <a:t>, O.F., and </a:t>
            </a:r>
            <a:r>
              <a:rPr lang="en-US" sz="2600" dirty="0" err="1" smtClean="0">
                <a:latin typeface="Candara" pitchFamily="34" charset="0"/>
              </a:rPr>
              <a:t>Daraojimba</a:t>
            </a:r>
            <a:r>
              <a:rPr lang="en-US" sz="2600" dirty="0" smtClean="0">
                <a:latin typeface="Candara" pitchFamily="34" charset="0"/>
              </a:rPr>
              <a:t>, C. (2024) Digital Transformation in Pharmaceutical Supply Chain: An African Case. </a:t>
            </a:r>
            <a:r>
              <a:rPr lang="en-US" sz="2600" i="1" dirty="0" smtClean="0">
                <a:latin typeface="Candara" pitchFamily="34" charset="0"/>
              </a:rPr>
              <a:t>Matrix Science </a:t>
            </a:r>
            <a:r>
              <a:rPr lang="en-US" sz="2600" i="1" dirty="0" err="1" smtClean="0">
                <a:latin typeface="Candara" pitchFamily="34" charset="0"/>
              </a:rPr>
              <a:t>Pharma</a:t>
            </a:r>
            <a:r>
              <a:rPr lang="en-US" sz="2600" i="1" dirty="0" smtClean="0">
                <a:latin typeface="Candara" pitchFamily="34" charset="0"/>
              </a:rPr>
              <a:t>,</a:t>
            </a:r>
            <a:r>
              <a:rPr lang="en-US" sz="2600" dirty="0" smtClean="0">
                <a:latin typeface="Candara" pitchFamily="34" charset="0"/>
              </a:rPr>
              <a:t> 7(3): 95-102</a:t>
            </a:r>
          </a:p>
          <a:p>
            <a:pPr algn="just">
              <a:buNone/>
            </a:pPr>
            <a:r>
              <a:rPr lang="en-US" sz="2600" dirty="0" err="1" smtClean="0">
                <a:latin typeface="Candara" pitchFamily="34" charset="0"/>
              </a:rPr>
              <a:t>Babatunde</a:t>
            </a:r>
            <a:r>
              <a:rPr lang="en-US" sz="2600" dirty="0" smtClean="0">
                <a:latin typeface="Candara" pitchFamily="34" charset="0"/>
              </a:rPr>
              <a:t>, A.O., </a:t>
            </a:r>
            <a:r>
              <a:rPr lang="en-US" sz="2600" dirty="0" err="1" smtClean="0">
                <a:latin typeface="Candara" pitchFamily="34" charset="0"/>
              </a:rPr>
              <a:t>Abdulkareem</a:t>
            </a:r>
            <a:r>
              <a:rPr lang="en-US" sz="2600" dirty="0" smtClean="0">
                <a:latin typeface="Candara" pitchFamily="34" charset="0"/>
              </a:rPr>
              <a:t>, A.A., </a:t>
            </a:r>
            <a:r>
              <a:rPr lang="en-US" sz="2600" dirty="0" err="1" smtClean="0">
                <a:latin typeface="Candara" pitchFamily="34" charset="0"/>
              </a:rPr>
              <a:t>Akinwade</a:t>
            </a:r>
            <a:r>
              <a:rPr lang="en-US" sz="2600" dirty="0" smtClean="0">
                <a:latin typeface="Candara" pitchFamily="34" charset="0"/>
              </a:rPr>
              <a:t>, F.O., Adebayo, A.O., </a:t>
            </a:r>
            <a:r>
              <a:rPr lang="en-US" sz="2600" dirty="0" err="1" smtClean="0">
                <a:latin typeface="Candara" pitchFamily="34" charset="0"/>
              </a:rPr>
              <a:t>Omenogor</a:t>
            </a:r>
            <a:r>
              <a:rPr lang="en-US" sz="2600" dirty="0" smtClean="0">
                <a:latin typeface="Candara" pitchFamily="34" charset="0"/>
              </a:rPr>
              <a:t>, E.T., </a:t>
            </a:r>
            <a:r>
              <a:rPr lang="en-US" sz="2600" dirty="0" err="1" smtClean="0">
                <a:latin typeface="Candara" pitchFamily="34" charset="0"/>
              </a:rPr>
              <a:t>Adebisi</a:t>
            </a:r>
            <a:r>
              <a:rPr lang="en-US" sz="2600" dirty="0" smtClean="0">
                <a:latin typeface="Candara" pitchFamily="34" charset="0"/>
              </a:rPr>
              <a:t>, Y. A. and </a:t>
            </a:r>
            <a:r>
              <a:rPr lang="en-US" sz="2600" dirty="0" err="1" smtClean="0">
                <a:latin typeface="Candara" pitchFamily="34" charset="0"/>
              </a:rPr>
              <a:t>Ilesanmi</a:t>
            </a:r>
            <a:r>
              <a:rPr lang="en-US" sz="2600" dirty="0" smtClean="0">
                <a:latin typeface="Candara" pitchFamily="34" charset="0"/>
              </a:rPr>
              <a:t>, E. B. (2021) Leveraging mobile health technology towards achieving Universal Health Coverage in Nigeria</a:t>
            </a:r>
            <a:r>
              <a:rPr lang="en-US" sz="2600" i="1" dirty="0" smtClean="0">
                <a:latin typeface="Candara" pitchFamily="34" charset="0"/>
              </a:rPr>
              <a:t>. Public Health in Practice)</a:t>
            </a:r>
            <a:r>
              <a:rPr lang="en-US" sz="2600" dirty="0" smtClean="0">
                <a:latin typeface="Candara" pitchFamily="34" charset="0"/>
              </a:rPr>
              <a:t> 2:100120.</a:t>
            </a: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772400" cy="5410200"/>
          </a:xfrm>
        </p:spPr>
        <p:txBody>
          <a:bodyPr>
            <a:noAutofit/>
          </a:bodyPr>
          <a:lstStyle/>
          <a:p>
            <a:pPr algn="just">
              <a:buNone/>
            </a:pPr>
            <a:r>
              <a:rPr lang="en-US" sz="2800" dirty="0" err="1" smtClean="0">
                <a:latin typeface="Candara" pitchFamily="34" charset="0"/>
              </a:rPr>
              <a:t>Oluderu</a:t>
            </a:r>
            <a:r>
              <a:rPr lang="en-US" sz="2800" dirty="0" smtClean="0">
                <a:latin typeface="Candara" pitchFamily="34" charset="0"/>
              </a:rPr>
              <a:t>, M (2021). The study of the role of digital transformation on the pharmaceutical manufacturing process in the Nigerian pharmaceutical Industry. </a:t>
            </a:r>
            <a:r>
              <a:rPr lang="en-US" sz="2800" dirty="0" err="1" smtClean="0">
                <a:latin typeface="Candara" pitchFamily="34" charset="0"/>
              </a:rPr>
              <a:t>MSc</a:t>
            </a:r>
            <a:r>
              <a:rPr lang="en-US" sz="2800" dirty="0" smtClean="0">
                <a:latin typeface="Candara" pitchFamily="34" charset="0"/>
              </a:rPr>
              <a:t> Dissertation, Griffith College Dublin.</a:t>
            </a:r>
          </a:p>
          <a:p>
            <a:pPr algn="just">
              <a:buNone/>
            </a:pPr>
            <a:r>
              <a:rPr lang="en-US" sz="2800" dirty="0" err="1" smtClean="0">
                <a:latin typeface="Candara" pitchFamily="34" charset="0"/>
              </a:rPr>
              <a:t>Itiola</a:t>
            </a:r>
            <a:r>
              <a:rPr lang="en-US" sz="2800" dirty="0" smtClean="0">
                <a:latin typeface="Candara" pitchFamily="34" charset="0"/>
              </a:rPr>
              <a:t>, O.A (2011) Pharmacy and Society: Thriving on trust, trends and technology. </a:t>
            </a:r>
            <a:r>
              <a:rPr lang="en-US" sz="2800" smtClean="0">
                <a:latin typeface="Candara" pitchFamily="34" charset="0"/>
              </a:rPr>
              <a:t>University </a:t>
            </a:r>
            <a:r>
              <a:rPr lang="en-US" sz="2800" dirty="0" smtClean="0">
                <a:latin typeface="Candara" pitchFamily="34" charset="0"/>
              </a:rPr>
              <a:t>Lecture. Ibadan University Press.</a:t>
            </a:r>
            <a:endParaRPr lang="en-US" sz="28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609600"/>
            <a:ext cx="7772400" cy="5791200"/>
          </a:xfrm>
        </p:spPr>
        <p:txBody>
          <a:bodyPr>
            <a:noAutofit/>
          </a:bodyPr>
          <a:lstStyle/>
          <a:p>
            <a:pPr lvl="0" algn="just">
              <a:buNone/>
            </a:pPr>
            <a:r>
              <a:rPr lang="en-US" sz="2400" b="1" dirty="0" smtClean="0">
                <a:latin typeface="Candara" pitchFamily="34" charset="0"/>
              </a:rPr>
              <a:t>(6) Encourages Innovation and Collaboration</a:t>
            </a:r>
          </a:p>
          <a:p>
            <a:pPr lvl="0" algn="just">
              <a:buNone/>
            </a:pPr>
            <a:endParaRPr lang="en-US" sz="400" dirty="0" smtClean="0">
              <a:latin typeface="Candara" pitchFamily="34" charset="0"/>
            </a:endParaRPr>
          </a:p>
          <a:p>
            <a:pPr lvl="0" algn="just"/>
            <a:r>
              <a:rPr lang="en-US" sz="2400" dirty="0" smtClean="0">
                <a:latin typeface="Candara" pitchFamily="34" charset="0"/>
              </a:rPr>
              <a:t>Digitalization of business usually lead to a dynamic of innovation that allows more awareness of new trends and the possibilities offered by new technologies.</a:t>
            </a:r>
          </a:p>
          <a:p>
            <a:pPr lvl="0" algn="just"/>
            <a:r>
              <a:rPr lang="en-US" sz="2400" dirty="0" smtClean="0">
                <a:latin typeface="Candara" pitchFamily="34" charset="0"/>
              </a:rPr>
              <a:t>Breaks the hierarchy that is often felt in an office setting.</a:t>
            </a:r>
          </a:p>
          <a:p>
            <a:pPr lvl="0" algn="just"/>
            <a:r>
              <a:rPr lang="en-US" sz="2400" dirty="0" smtClean="0">
                <a:latin typeface="Candara" pitchFamily="34" charset="0"/>
              </a:rPr>
              <a:t>Can also help faster innovation among team members when better connected to work together. For example, by using online collaboration tools for team members to share files and ideas. </a:t>
            </a:r>
          </a:p>
          <a:p>
            <a:pPr lvl="0">
              <a:buNone/>
            </a:pPr>
            <a:r>
              <a:rPr lang="en-US" sz="2400" b="1" dirty="0" smtClean="0">
                <a:latin typeface="Candara" pitchFamily="34" charset="0"/>
              </a:rPr>
              <a:t>(7) Makes Communication and Teamwork Easier</a:t>
            </a:r>
          </a:p>
          <a:p>
            <a:pPr lvl="0">
              <a:buNone/>
            </a:pPr>
            <a:endParaRPr lang="en-US" sz="100" dirty="0" smtClean="0">
              <a:latin typeface="Candara" pitchFamily="34" charset="0"/>
            </a:endParaRPr>
          </a:p>
          <a:p>
            <a:pPr lvl="0"/>
            <a:r>
              <a:rPr lang="en-US" sz="2400" dirty="0" smtClean="0">
                <a:latin typeface="Candara" pitchFamily="34" charset="0"/>
              </a:rPr>
              <a:t>Improves internal communication. Today is called the age of communication. Digital transformation breaks down location barriers.</a:t>
            </a:r>
          </a:p>
          <a:p>
            <a:pPr lvl="0" algn="just">
              <a:buNone/>
            </a:pPr>
            <a:endParaRPr lang="en-US" sz="2400" dirty="0">
              <a:latin typeface="Candara" pitchFamily="34" charset="0"/>
            </a:endParaRPr>
          </a:p>
        </p:txBody>
      </p:sp>
    </p:spTree>
    <p:extLst>
      <p:ext uri="{BB962C8B-B14F-4D97-AF65-F5344CB8AC3E}">
        <p14:creationId xmlns:p14="http://schemas.microsoft.com/office/powerpoint/2010/main" xmlns="" val="151545210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172200"/>
          </a:xfrm>
        </p:spPr>
        <p:txBody>
          <a:bodyPr>
            <a:noAutofit/>
          </a:bodyPr>
          <a:lstStyle/>
          <a:p>
            <a:pPr lvl="0" algn="just">
              <a:buNone/>
            </a:pPr>
            <a:r>
              <a:rPr lang="en-US" sz="2400" b="1" dirty="0" smtClean="0">
                <a:latin typeface="Candara" pitchFamily="34" charset="0"/>
              </a:rPr>
              <a:t>(8) Improves Working Conditions </a:t>
            </a:r>
            <a:endParaRPr lang="en-US" sz="2400" dirty="0" smtClean="0">
              <a:latin typeface="Candara" pitchFamily="34" charset="0"/>
            </a:endParaRPr>
          </a:p>
          <a:p>
            <a:pPr lvl="0" algn="just"/>
            <a:r>
              <a:rPr lang="en-US" sz="2400" dirty="0" smtClean="0">
                <a:latin typeface="Candara" pitchFamily="34" charset="0"/>
              </a:rPr>
              <a:t>Provides new employment options, such as flexible working hours or </a:t>
            </a:r>
            <a:r>
              <a:rPr lang="en-US" sz="2400" b="1" dirty="0" err="1" smtClean="0">
                <a:latin typeface="Candara" pitchFamily="34" charset="0"/>
              </a:rPr>
              <a:t>teleworking</a:t>
            </a:r>
            <a:r>
              <a:rPr lang="en-US" sz="2400" dirty="0" smtClean="0">
                <a:latin typeface="Candara" pitchFamily="34" charset="0"/>
              </a:rPr>
              <a:t>. Simplifies the way employees work.</a:t>
            </a:r>
          </a:p>
          <a:p>
            <a:pPr lvl="0" algn="just"/>
            <a:r>
              <a:rPr lang="en-US" sz="2400" dirty="0" smtClean="0">
                <a:latin typeface="Candara" pitchFamily="34" charset="0"/>
              </a:rPr>
              <a:t>Helps decrease job turnover and increase talent retention.</a:t>
            </a:r>
          </a:p>
          <a:p>
            <a:pPr lvl="0" algn="just"/>
            <a:r>
              <a:rPr lang="en-US" sz="2400" dirty="0" smtClean="0">
                <a:latin typeface="Candara" pitchFamily="34" charset="0"/>
              </a:rPr>
              <a:t>The new generations of workers (the so-called </a:t>
            </a:r>
            <a:r>
              <a:rPr lang="en-US" sz="2400" b="1" dirty="0" err="1" smtClean="0">
                <a:latin typeface="Candara" pitchFamily="34" charset="0"/>
              </a:rPr>
              <a:t>milliennials</a:t>
            </a:r>
            <a:r>
              <a:rPr lang="en-US" sz="2400" dirty="0" smtClean="0">
                <a:latin typeface="Candara" pitchFamily="34" charset="0"/>
              </a:rPr>
              <a:t>) demand digitalization in their jobs.</a:t>
            </a:r>
          </a:p>
          <a:p>
            <a:pPr lvl="0" algn="just">
              <a:buNone/>
            </a:pPr>
            <a:r>
              <a:rPr lang="en-US" sz="2400" b="1" dirty="0" smtClean="0">
                <a:latin typeface="Candara" pitchFamily="34" charset="0"/>
              </a:rPr>
              <a:t>(9) Rolls out Updates Immediately</a:t>
            </a:r>
            <a:endParaRPr lang="en-US" sz="2400" dirty="0" smtClean="0">
              <a:latin typeface="Candara" pitchFamily="34" charset="0"/>
            </a:endParaRPr>
          </a:p>
          <a:p>
            <a:pPr lvl="0" algn="just"/>
            <a:r>
              <a:rPr lang="en-US" sz="2400" dirty="0" smtClean="0">
                <a:latin typeface="Candara" pitchFamily="34" charset="0"/>
              </a:rPr>
              <a:t>Helps to be alert to new developments that can positively impact the business or market position.</a:t>
            </a:r>
          </a:p>
          <a:p>
            <a:pPr lvl="0" algn="just"/>
            <a:r>
              <a:rPr lang="en-US" sz="2400" dirty="0" smtClean="0">
                <a:latin typeface="Candara" pitchFamily="34" charset="0"/>
              </a:rPr>
              <a:t>Online communications can be used to obtain information much faster and upgrade the digital assets to reflect new updates quicker.</a:t>
            </a:r>
          </a:p>
          <a:p>
            <a:pPr lvl="0" algn="just"/>
            <a:r>
              <a:rPr lang="en-US" sz="2400" dirty="0" smtClean="0">
                <a:latin typeface="Candara" pitchFamily="34" charset="0"/>
              </a:rPr>
              <a:t>The seamless communication process enables </a:t>
            </a:r>
            <a:r>
              <a:rPr lang="en-US" sz="2400" dirty="0" smtClean="0">
                <a:latin typeface="Candara" pitchFamily="34" charset="0"/>
              </a:rPr>
              <a:t>optimization </a:t>
            </a:r>
            <a:r>
              <a:rPr lang="en-US" sz="2400" dirty="0" smtClean="0">
                <a:latin typeface="Candara" pitchFamily="34" charset="0"/>
              </a:rPr>
              <a:t>of the workflow and ensures faster innovation than competitors.</a:t>
            </a:r>
          </a:p>
          <a:p>
            <a:pPr lvl="0" algn="just"/>
            <a:endParaRPr lang="en-US" sz="2400" dirty="0">
              <a:latin typeface="Candara" pitchFamily="34" charset="0"/>
            </a:endParaRPr>
          </a:p>
        </p:txBody>
      </p:sp>
    </p:spTree>
    <p:extLst>
      <p:ext uri="{BB962C8B-B14F-4D97-AF65-F5344CB8AC3E}">
        <p14:creationId xmlns:p14="http://schemas.microsoft.com/office/powerpoint/2010/main" xmlns="" val="3089453799"/>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609600"/>
            <a:ext cx="7848600" cy="5943600"/>
          </a:xfrm>
        </p:spPr>
        <p:txBody>
          <a:bodyPr>
            <a:noAutofit/>
          </a:bodyPr>
          <a:lstStyle/>
          <a:p>
            <a:pPr lvl="0" algn="just">
              <a:buNone/>
            </a:pPr>
            <a:r>
              <a:rPr lang="en-US" sz="2400" b="1" dirty="0" smtClean="0">
                <a:latin typeface="Candara" pitchFamily="34" charset="0"/>
              </a:rPr>
              <a:t>(10) </a:t>
            </a:r>
            <a:r>
              <a:rPr lang="en-US" sz="2400" b="1" dirty="0" err="1" smtClean="0">
                <a:latin typeface="Candara" pitchFamily="34" charset="0"/>
              </a:rPr>
              <a:t>Upskills</a:t>
            </a:r>
            <a:r>
              <a:rPr lang="en-US" sz="2400" b="1" dirty="0" smtClean="0">
                <a:latin typeface="Candara" pitchFamily="34" charset="0"/>
              </a:rPr>
              <a:t> the Team</a:t>
            </a:r>
          </a:p>
          <a:p>
            <a:pPr lvl="0" algn="just">
              <a:buNone/>
            </a:pPr>
            <a:endParaRPr lang="en-US" sz="1100" dirty="0" smtClean="0">
              <a:latin typeface="Candara" pitchFamily="34" charset="0"/>
            </a:endParaRPr>
          </a:p>
          <a:p>
            <a:pPr lvl="0" algn="just"/>
            <a:r>
              <a:rPr lang="en-US" sz="2400" dirty="0" smtClean="0">
                <a:latin typeface="Candara" pitchFamily="34" charset="0"/>
              </a:rPr>
              <a:t>Digitalization can be challenging for those who are just starting out. The learning curve takes time.</a:t>
            </a:r>
          </a:p>
          <a:p>
            <a:pPr lvl="0" algn="just"/>
            <a:r>
              <a:rPr lang="en-US" sz="2400" dirty="0" smtClean="0">
                <a:latin typeface="Candara" pitchFamily="34" charset="0"/>
              </a:rPr>
              <a:t>Once employees know how to manipulate digital tools, they have brand-new skills that can make them more valuable to the team and to the market.</a:t>
            </a:r>
          </a:p>
          <a:p>
            <a:pPr lvl="0" algn="just"/>
            <a:r>
              <a:rPr lang="en-US" sz="2400" dirty="0" smtClean="0">
                <a:latin typeface="Candara" pitchFamily="34" charset="0"/>
              </a:rPr>
              <a:t>Digitalization is, however, a process that requires the business to keep innovating to avoid stagnation or being left behind.</a:t>
            </a:r>
          </a:p>
          <a:p>
            <a:pPr lvl="0" algn="just"/>
            <a:r>
              <a:rPr lang="en-US" sz="2400" dirty="0" smtClean="0">
                <a:latin typeface="Candara" pitchFamily="34" charset="0"/>
              </a:rPr>
              <a:t>The </a:t>
            </a:r>
            <a:r>
              <a:rPr lang="en-US" sz="2400" dirty="0" smtClean="0">
                <a:latin typeface="Candara" pitchFamily="34" charset="0"/>
              </a:rPr>
              <a:t>digitalization </a:t>
            </a:r>
            <a:r>
              <a:rPr lang="en-US" sz="2400" dirty="0" smtClean="0">
                <a:latin typeface="Candara" pitchFamily="34" charset="0"/>
              </a:rPr>
              <a:t>of business is not always a simple process, but it can bring great benefits. In addition, the market demands this, and the company that fails to offer this will probably have problems in maintaining its competitiveness.</a:t>
            </a:r>
            <a:endParaRPr lang="en-US" sz="2400" dirty="0">
              <a:latin typeface="Candara" pitchFamily="34" charset="0"/>
            </a:endParaRPr>
          </a:p>
        </p:txBody>
      </p:sp>
    </p:spTree>
    <p:extLst>
      <p:ext uri="{BB962C8B-B14F-4D97-AF65-F5344CB8AC3E}">
        <p14:creationId xmlns:p14="http://schemas.microsoft.com/office/powerpoint/2010/main" xmlns="" val="346379165"/>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696200" cy="5715000"/>
          </a:xfrm>
        </p:spPr>
        <p:txBody>
          <a:bodyPr>
            <a:noAutofit/>
          </a:bodyPr>
          <a:lstStyle/>
          <a:p>
            <a:pPr algn="just">
              <a:lnSpc>
                <a:spcPct val="200000"/>
              </a:lnSpc>
              <a:buNone/>
            </a:pPr>
            <a:r>
              <a:rPr lang="en-US" sz="2400" b="1" dirty="0" smtClean="0">
                <a:solidFill>
                  <a:srgbClr val="C00000"/>
                </a:solidFill>
                <a:latin typeface="Candara" pitchFamily="34" charset="0"/>
              </a:rPr>
              <a:t>DIGITAL TRANSFORMATION IN THE HEALTH SECTOR</a:t>
            </a:r>
            <a:endParaRPr lang="en-US" sz="2400" dirty="0" smtClean="0">
              <a:solidFill>
                <a:srgbClr val="C00000"/>
              </a:solidFill>
              <a:latin typeface="Candara" pitchFamily="34" charset="0"/>
            </a:endParaRPr>
          </a:p>
          <a:p>
            <a:pPr lvl="0" algn="just"/>
            <a:r>
              <a:rPr lang="en-US" sz="2400" dirty="0" smtClean="0">
                <a:latin typeface="Candara" pitchFamily="34" charset="0"/>
              </a:rPr>
              <a:t>In the quest for Universal Health Coverage, healthcare has been going through major digital transformation. However, many patients still lack access to healthcare services all over the world due to various reasons including:</a:t>
            </a:r>
          </a:p>
          <a:p>
            <a:pPr marL="1077913" lvl="0" algn="just">
              <a:buFont typeface="Candara" pitchFamily="34" charset="0"/>
              <a:buChar char="−"/>
            </a:pPr>
            <a:r>
              <a:rPr lang="en-US" sz="2400" dirty="0" smtClean="0">
                <a:latin typeface="Candara" pitchFamily="34" charset="0"/>
              </a:rPr>
              <a:t>Financial considerations</a:t>
            </a:r>
          </a:p>
          <a:p>
            <a:pPr marL="1077913" lvl="0" algn="just">
              <a:buFont typeface="Candara" pitchFamily="34" charset="0"/>
              <a:buChar char="−"/>
            </a:pPr>
            <a:r>
              <a:rPr lang="en-US" sz="2400" dirty="0" smtClean="0">
                <a:latin typeface="Candara" pitchFamily="34" charset="0"/>
              </a:rPr>
              <a:t>Lack of knowledge of existence of the service</a:t>
            </a:r>
          </a:p>
          <a:p>
            <a:pPr marL="1077913" lvl="0" algn="just">
              <a:buFont typeface="Candara" pitchFamily="34" charset="0"/>
              <a:buChar char="−"/>
            </a:pPr>
            <a:r>
              <a:rPr lang="en-US" sz="2400" dirty="0" smtClean="0">
                <a:latin typeface="Candara" pitchFamily="34" charset="0"/>
              </a:rPr>
              <a:t>Physical and mental disabilities</a:t>
            </a:r>
          </a:p>
          <a:p>
            <a:pPr marL="1077913" lvl="0" algn="just">
              <a:buFont typeface="Candara" pitchFamily="34" charset="0"/>
              <a:buChar char="−"/>
            </a:pPr>
            <a:r>
              <a:rPr lang="en-US" sz="2400" dirty="0" smtClean="0">
                <a:latin typeface="Candara" pitchFamily="34" charset="0"/>
              </a:rPr>
              <a:t>Distance</a:t>
            </a:r>
          </a:p>
          <a:p>
            <a:pPr marL="1077913" lvl="0" algn="just">
              <a:buFont typeface="Candara" pitchFamily="34" charset="0"/>
              <a:buChar char="−"/>
            </a:pPr>
            <a:r>
              <a:rPr lang="en-US" sz="2400" dirty="0" smtClean="0">
                <a:latin typeface="Candara" pitchFamily="34" charset="0"/>
              </a:rPr>
              <a:t>Lockdown, etc</a:t>
            </a:r>
            <a:endParaRPr lang="en-US" sz="2400" dirty="0">
              <a:latin typeface="Candara" pitchFamily="34" charset="0"/>
            </a:endParaRPr>
          </a:p>
        </p:txBody>
      </p:sp>
    </p:spTree>
    <p:extLst>
      <p:ext uri="{BB962C8B-B14F-4D97-AF65-F5344CB8AC3E}">
        <p14:creationId xmlns:p14="http://schemas.microsoft.com/office/powerpoint/2010/main" xmlns="" val="242528015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762000"/>
            <a:ext cx="7543800" cy="5486400"/>
          </a:xfrm>
        </p:spPr>
        <p:txBody>
          <a:bodyPr>
            <a:noAutofit/>
          </a:bodyPr>
          <a:lstStyle/>
          <a:p>
            <a:pPr lvl="0" algn="just"/>
            <a:r>
              <a:rPr lang="en-US" sz="2400" dirty="0" smtClean="0">
                <a:latin typeface="Candara" pitchFamily="34" charset="0"/>
              </a:rPr>
              <a:t>According to a joint report of the WHO and the World Bank published in 2023, more than half of the world’s population or about 4.5 Billion people is not covered by essential health services and 2 Billion people face severe financial hardship.</a:t>
            </a:r>
          </a:p>
          <a:p>
            <a:pPr lvl="0" algn="just"/>
            <a:r>
              <a:rPr lang="en-US" sz="2400" dirty="0" smtClean="0">
                <a:latin typeface="Candara" pitchFamily="34" charset="0"/>
              </a:rPr>
              <a:t>Access to healthcare implies having “the </a:t>
            </a:r>
            <a:r>
              <a:rPr lang="en-US" sz="2400" b="1" dirty="0" smtClean="0">
                <a:latin typeface="Candara" pitchFamily="34" charset="0"/>
              </a:rPr>
              <a:t>timely</a:t>
            </a:r>
            <a:r>
              <a:rPr lang="en-US" sz="2400" dirty="0" smtClean="0">
                <a:latin typeface="Candara" pitchFamily="34" charset="0"/>
              </a:rPr>
              <a:t> use of personal health services to achieve the best health outcomes. It consist of four components:</a:t>
            </a:r>
          </a:p>
          <a:p>
            <a:pPr marL="914400" lvl="0" algn="just">
              <a:buFont typeface="Candara" pitchFamily="34" charset="0"/>
              <a:buChar char="−"/>
            </a:pPr>
            <a:r>
              <a:rPr lang="en-US" sz="2400" b="1" dirty="0" smtClean="0">
                <a:latin typeface="Candara" pitchFamily="34" charset="0"/>
              </a:rPr>
              <a:t>Coverage</a:t>
            </a:r>
            <a:r>
              <a:rPr lang="en-US" sz="2400" dirty="0" smtClean="0">
                <a:latin typeface="Candara" pitchFamily="34" charset="0"/>
              </a:rPr>
              <a:t> – in the right place for entry into the healthcare system.</a:t>
            </a:r>
          </a:p>
          <a:p>
            <a:pPr marL="914400" lvl="0" algn="just">
              <a:buFont typeface="Candara" pitchFamily="34" charset="0"/>
              <a:buChar char="−"/>
            </a:pPr>
            <a:r>
              <a:rPr lang="en-US" sz="2400" b="1" dirty="0" smtClean="0">
                <a:latin typeface="Candara" pitchFamily="34" charset="0"/>
              </a:rPr>
              <a:t>Services </a:t>
            </a:r>
            <a:r>
              <a:rPr lang="en-US" sz="2400" dirty="0" smtClean="0">
                <a:latin typeface="Candara" pitchFamily="34" charset="0"/>
              </a:rPr>
              <a:t>– having a usual source of care is associated with receiving recommended screening and preventive services.</a:t>
            </a:r>
          </a:p>
          <a:p>
            <a:pPr lvl="0" algn="just">
              <a:buNone/>
            </a:pPr>
            <a:endParaRPr lang="en-US" sz="2400" dirty="0">
              <a:latin typeface="Candara" pitchFamily="34" charset="0"/>
            </a:endParaRPr>
          </a:p>
        </p:txBody>
      </p:sp>
    </p:spTree>
    <p:extLst>
      <p:ext uri="{BB962C8B-B14F-4D97-AF65-F5344CB8AC3E}">
        <p14:creationId xmlns:p14="http://schemas.microsoft.com/office/powerpoint/2010/main" xmlns="" val="3572190602"/>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620000" cy="5715000"/>
          </a:xfrm>
        </p:spPr>
        <p:txBody>
          <a:bodyPr>
            <a:noAutofit/>
          </a:bodyPr>
          <a:lstStyle/>
          <a:p>
            <a:pPr marL="914400" lvl="0" algn="just">
              <a:buFont typeface="Candara" pitchFamily="34" charset="0"/>
              <a:buChar char="−"/>
            </a:pPr>
            <a:r>
              <a:rPr lang="en-US" sz="2400" b="1" dirty="0" smtClean="0">
                <a:latin typeface="Candara" pitchFamily="34" charset="0"/>
              </a:rPr>
              <a:t>Timeliness</a:t>
            </a:r>
            <a:r>
              <a:rPr lang="en-US" sz="2400" dirty="0" smtClean="0">
                <a:latin typeface="Candara" pitchFamily="34" charset="0"/>
              </a:rPr>
              <a:t> – ability to provide healthcare when the need is recognized.</a:t>
            </a:r>
          </a:p>
          <a:p>
            <a:pPr marL="914400" lvl="0" algn="just">
              <a:buFont typeface="Candara" pitchFamily="34" charset="0"/>
              <a:buChar char="−"/>
            </a:pPr>
            <a:r>
              <a:rPr lang="en-US" sz="2400" b="1" dirty="0" smtClean="0">
                <a:latin typeface="Candara" pitchFamily="34" charset="0"/>
              </a:rPr>
              <a:t>Workforce</a:t>
            </a:r>
            <a:r>
              <a:rPr lang="en-US" sz="2400" dirty="0" smtClean="0">
                <a:latin typeface="Candara" pitchFamily="34" charset="0"/>
              </a:rPr>
              <a:t> – Availability of capable, qualified culturally competent providers.</a:t>
            </a:r>
          </a:p>
          <a:p>
            <a:pPr lvl="0" algn="just"/>
            <a:r>
              <a:rPr lang="en-US" sz="2400" dirty="0" smtClean="0">
                <a:latin typeface="Candara" pitchFamily="34" charset="0"/>
              </a:rPr>
              <a:t>It has been documented that an individual’s access to the use of health services is considered to be a function of one of the three characteristics:</a:t>
            </a:r>
          </a:p>
          <a:p>
            <a:pPr lvl="0" algn="just">
              <a:buNone/>
            </a:pPr>
            <a:r>
              <a:rPr lang="en-US" sz="2400" b="1" dirty="0" smtClean="0">
                <a:latin typeface="Candara" pitchFamily="34" charset="0"/>
              </a:rPr>
              <a:t>(1) Predisposing factors</a:t>
            </a:r>
            <a:r>
              <a:rPr lang="en-US" sz="2400" dirty="0" smtClean="0">
                <a:latin typeface="Candara" pitchFamily="34" charset="0"/>
              </a:rPr>
              <a:t> – the social cultural characteristics of individuals that exists before their illness </a:t>
            </a:r>
            <a:r>
              <a:rPr lang="en-US" sz="2400" dirty="0" err="1" smtClean="0">
                <a:latin typeface="Candara" pitchFamily="34" charset="0"/>
              </a:rPr>
              <a:t>e.g</a:t>
            </a:r>
            <a:r>
              <a:rPr lang="en-US" sz="2400" dirty="0" smtClean="0">
                <a:latin typeface="Candara" pitchFamily="34" charset="0"/>
              </a:rPr>
              <a:t>, </a:t>
            </a:r>
            <a:r>
              <a:rPr lang="en-US" sz="2400" b="1" i="1" dirty="0" smtClean="0">
                <a:latin typeface="Candara" pitchFamily="34" charset="0"/>
              </a:rPr>
              <a:t>Social structure</a:t>
            </a:r>
            <a:r>
              <a:rPr lang="en-US" sz="2400" dirty="0" smtClean="0">
                <a:latin typeface="Candara" pitchFamily="34" charset="0"/>
              </a:rPr>
              <a:t>, for example, education, occupation, ethnicity, social networks and interactions, culture; </a:t>
            </a:r>
            <a:r>
              <a:rPr lang="en-US" sz="2400" b="1" i="1" dirty="0" smtClean="0">
                <a:latin typeface="Candara" pitchFamily="34" charset="0"/>
              </a:rPr>
              <a:t>Health beliefs</a:t>
            </a:r>
            <a:r>
              <a:rPr lang="en-US" sz="2400" dirty="0" smtClean="0">
                <a:latin typeface="Candara" pitchFamily="34" charset="0"/>
              </a:rPr>
              <a:t>, for example attitudes, values and knowledge; and </a:t>
            </a:r>
            <a:r>
              <a:rPr lang="en-US" sz="2400" b="1" i="1" dirty="0" smtClean="0">
                <a:latin typeface="Candara" pitchFamily="34" charset="0"/>
              </a:rPr>
              <a:t>Demographic considerations</a:t>
            </a:r>
            <a:r>
              <a:rPr lang="en-US" sz="2400" dirty="0" smtClean="0">
                <a:latin typeface="Candara" pitchFamily="34" charset="0"/>
              </a:rPr>
              <a:t>, for example, age and gender.</a:t>
            </a:r>
          </a:p>
        </p:txBody>
      </p:sp>
    </p:spTree>
    <p:extLst>
      <p:ext uri="{BB962C8B-B14F-4D97-AF65-F5344CB8AC3E}">
        <p14:creationId xmlns:p14="http://schemas.microsoft.com/office/powerpoint/2010/main" xmlns="" val="1374375765"/>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8600"/>
            <a:ext cx="8305800" cy="6629400"/>
          </a:xfrm>
        </p:spPr>
        <p:txBody>
          <a:bodyPr>
            <a:noAutofit/>
          </a:bodyPr>
          <a:lstStyle/>
          <a:p>
            <a:pPr lvl="0" algn="just">
              <a:buNone/>
            </a:pPr>
            <a:r>
              <a:rPr lang="en-US" sz="2400" b="1" dirty="0" smtClean="0">
                <a:latin typeface="Candara" pitchFamily="34" charset="0"/>
              </a:rPr>
              <a:t>(2) Enabling Factors </a:t>
            </a:r>
            <a:r>
              <a:rPr lang="en-US" sz="2400" dirty="0" smtClean="0">
                <a:latin typeface="Candara" pitchFamily="34" charset="0"/>
              </a:rPr>
              <a:t>– the logistics aspect of obtaining care </a:t>
            </a:r>
            <a:r>
              <a:rPr lang="en-US" sz="2400" dirty="0" err="1" smtClean="0">
                <a:latin typeface="Candara" pitchFamily="34" charset="0"/>
              </a:rPr>
              <a:t>e.g</a:t>
            </a:r>
            <a:r>
              <a:rPr lang="en-US" sz="2400" dirty="0" smtClean="0">
                <a:latin typeface="Candara" pitchFamily="34" charset="0"/>
              </a:rPr>
              <a:t>, </a:t>
            </a:r>
            <a:r>
              <a:rPr lang="en-US" sz="2400" b="1" i="1" dirty="0" smtClean="0">
                <a:latin typeface="Candara" pitchFamily="34" charset="0"/>
              </a:rPr>
              <a:t>Personal/Family</a:t>
            </a:r>
            <a:r>
              <a:rPr lang="en-US" sz="2400" dirty="0" smtClean="0">
                <a:latin typeface="Candara" pitchFamily="34" charset="0"/>
              </a:rPr>
              <a:t>, for example, income, health insurance, a regular source of care, social relationships; </a:t>
            </a:r>
            <a:r>
              <a:rPr lang="en-US" sz="2400" b="1" i="1" dirty="0" smtClean="0">
                <a:latin typeface="Candara" pitchFamily="34" charset="0"/>
              </a:rPr>
              <a:t>Community</a:t>
            </a:r>
            <a:r>
              <a:rPr lang="en-US" sz="2400" dirty="0" smtClean="0">
                <a:latin typeface="Candara" pitchFamily="34" charset="0"/>
              </a:rPr>
              <a:t>, for example, available health personnel, facilities and waiting time; </a:t>
            </a:r>
            <a:r>
              <a:rPr lang="en-US" sz="2400" b="1" i="1" dirty="0" smtClean="0">
                <a:latin typeface="Candara" pitchFamily="34" charset="0"/>
              </a:rPr>
              <a:t>Others</a:t>
            </a:r>
            <a:r>
              <a:rPr lang="en-US" sz="2400" dirty="0" smtClean="0">
                <a:latin typeface="Candara" pitchFamily="34" charset="0"/>
              </a:rPr>
              <a:t>, for examples, genetic factors, psychological characteristics.</a:t>
            </a:r>
          </a:p>
          <a:p>
            <a:pPr lvl="0" algn="just">
              <a:buNone/>
            </a:pPr>
            <a:r>
              <a:rPr lang="en-US" sz="2400" b="1" dirty="0" smtClean="0">
                <a:latin typeface="Candara" pitchFamily="34" charset="0"/>
              </a:rPr>
              <a:t>(3) Magnitude of Illness</a:t>
            </a:r>
            <a:endParaRPr lang="en-US" sz="2400" dirty="0" smtClean="0">
              <a:latin typeface="Candara" pitchFamily="34" charset="0"/>
            </a:endParaRPr>
          </a:p>
          <a:p>
            <a:pPr lvl="0" algn="just"/>
            <a:r>
              <a:rPr lang="en-US" sz="2400" dirty="0" smtClean="0">
                <a:latin typeface="Candara" pitchFamily="34" charset="0"/>
              </a:rPr>
              <a:t>People go to heath services to seek methods of prevention, protection, diagnosis, treatment, palliative care, education, research and a multiple of other reasons. </a:t>
            </a:r>
          </a:p>
          <a:p>
            <a:pPr lvl="0" algn="just"/>
            <a:r>
              <a:rPr lang="en-US" sz="2400" dirty="0" smtClean="0">
                <a:latin typeface="Candara" pitchFamily="34" charset="0"/>
              </a:rPr>
              <a:t>Digital health (</a:t>
            </a:r>
            <a:r>
              <a:rPr lang="en-US" sz="2400" dirty="0" err="1" smtClean="0">
                <a:latin typeface="Candara" pitchFamily="34" charset="0"/>
              </a:rPr>
              <a:t>eHealth</a:t>
            </a:r>
            <a:r>
              <a:rPr lang="en-US" sz="2400" dirty="0" smtClean="0">
                <a:latin typeface="Candara" pitchFamily="34" charset="0"/>
              </a:rPr>
              <a:t> – Electronic Health) is a rapidly growing enabler of access to healthcare services through the application of digital technologies and innovations. It has become imperative to design and deploy these technologies in the community to reduce </a:t>
            </a:r>
            <a:r>
              <a:rPr lang="en-US" sz="2400" b="1" dirty="0" smtClean="0">
                <a:latin typeface="Candara" pitchFamily="34" charset="0"/>
              </a:rPr>
              <a:t>inequity</a:t>
            </a:r>
            <a:r>
              <a:rPr lang="en-US" sz="2400" dirty="0" smtClean="0">
                <a:latin typeface="Candara" pitchFamily="34" charset="0"/>
              </a:rPr>
              <a:t> and improve the ability to access health service in the march toward universal health coverage (UHC).</a:t>
            </a:r>
            <a:endParaRPr lang="en-US" sz="2400" dirty="0">
              <a:latin typeface="Candara" pitchFamily="34" charset="0"/>
            </a:endParaRPr>
          </a:p>
        </p:txBody>
      </p:sp>
    </p:spTree>
    <p:extLst>
      <p:ext uri="{BB962C8B-B14F-4D97-AF65-F5344CB8AC3E}">
        <p14:creationId xmlns:p14="http://schemas.microsoft.com/office/powerpoint/2010/main" xmlns="" val="792612343"/>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305800" cy="6400800"/>
          </a:xfrm>
        </p:spPr>
        <p:txBody>
          <a:bodyPr>
            <a:noAutofit/>
          </a:bodyPr>
          <a:lstStyle/>
          <a:p>
            <a:pPr lvl="0" algn="just"/>
            <a:r>
              <a:rPr lang="en-US" sz="2400" dirty="0" smtClean="0">
                <a:latin typeface="Candara" pitchFamily="34" charset="0"/>
              </a:rPr>
              <a:t>On Tuesday, the 5</a:t>
            </a:r>
            <a:r>
              <a:rPr lang="en-US" sz="2400" baseline="30000" dirty="0" smtClean="0">
                <a:latin typeface="Candara" pitchFamily="34" charset="0"/>
              </a:rPr>
              <a:t>th</a:t>
            </a:r>
            <a:r>
              <a:rPr lang="en-US" sz="2400" dirty="0" smtClean="0">
                <a:latin typeface="Candara" pitchFamily="34" charset="0"/>
              </a:rPr>
              <a:t> day of May, 1992, some thirty-two years ago, I gave a speech in the University Community on Health for all by the year 2000: The Role of the Pharmacist”. Interestingly, there is a notable expression concerning the theme of this conference which states that “Universal Health Coverage by the year 2030”, which is not a direct target for our current purposes. But the uncanny similarity in perspective to the target of 32 years ago, was immediately apparent.</a:t>
            </a:r>
          </a:p>
          <a:p>
            <a:pPr lvl="0" algn="just"/>
            <a:r>
              <a:rPr lang="en-US" sz="2400" dirty="0" smtClean="0">
                <a:latin typeface="Candara" pitchFamily="34" charset="0"/>
              </a:rPr>
              <a:t>Health for all by the year 2000 failed miserably and virtually did not materialize anywhere. I went back to my speech then (in 1992) to have an idea of the outlook at that time. The inclinations and arguments then, which invariably predicted failure, are now (today) so hopeless archaic and largely irrelevant that there is no point in even giving any considerations to those expectations and recommendations.</a:t>
            </a:r>
          </a:p>
        </p:txBody>
      </p:sp>
    </p:spTree>
    <p:extLst>
      <p:ext uri="{BB962C8B-B14F-4D97-AF65-F5344CB8AC3E}">
        <p14:creationId xmlns:p14="http://schemas.microsoft.com/office/powerpoint/2010/main" xmlns="" val="3000268433"/>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305800" cy="6096000"/>
          </a:xfrm>
        </p:spPr>
        <p:txBody>
          <a:bodyPr>
            <a:noAutofit/>
          </a:bodyPr>
          <a:lstStyle/>
          <a:p>
            <a:pPr lvl="0" algn="just"/>
            <a:r>
              <a:rPr lang="en-US" sz="2400" dirty="0" smtClean="0">
                <a:latin typeface="Candara" pitchFamily="34" charset="0"/>
              </a:rPr>
              <a:t>The World Health </a:t>
            </a:r>
            <a:r>
              <a:rPr lang="en-US" sz="2400" dirty="0" smtClean="0">
                <a:latin typeface="Candara" pitchFamily="34" charset="0"/>
              </a:rPr>
              <a:t>Organization </a:t>
            </a:r>
            <a:r>
              <a:rPr lang="en-US" sz="2400" dirty="0" smtClean="0">
                <a:latin typeface="Candara" pitchFamily="34" charset="0"/>
              </a:rPr>
              <a:t>(WHO) adopted a resolution in 2017 and then a global digital health strategy in 2020. The description provided by the two documents of digital health extensively referred to electronic health (</a:t>
            </a:r>
            <a:r>
              <a:rPr lang="en-US" sz="2400" dirty="0" err="1" smtClean="0">
                <a:latin typeface="Candara" pitchFamily="34" charset="0"/>
              </a:rPr>
              <a:t>eHealth</a:t>
            </a:r>
            <a:r>
              <a:rPr lang="en-US" sz="2400" dirty="0" smtClean="0">
                <a:latin typeface="Candara" pitchFamily="34" charset="0"/>
              </a:rPr>
              <a:t>) as the </a:t>
            </a:r>
            <a:r>
              <a:rPr lang="en-US" sz="2400" b="1" dirty="0" smtClean="0">
                <a:latin typeface="Candara" pitchFamily="34" charset="0"/>
              </a:rPr>
              <a:t>core component</a:t>
            </a:r>
            <a:r>
              <a:rPr lang="en-US" sz="2400" dirty="0" smtClean="0">
                <a:latin typeface="Candara" pitchFamily="34" charset="0"/>
              </a:rPr>
              <a:t> in national </a:t>
            </a:r>
            <a:r>
              <a:rPr lang="en-US" sz="2400" dirty="0" err="1" smtClean="0">
                <a:latin typeface="Candara" pitchFamily="34" charset="0"/>
              </a:rPr>
              <a:t>eHealth</a:t>
            </a:r>
            <a:r>
              <a:rPr lang="en-US" sz="2400" dirty="0" smtClean="0">
                <a:latin typeface="Candara" pitchFamily="34" charset="0"/>
              </a:rPr>
              <a:t> planning, integration of </a:t>
            </a:r>
            <a:r>
              <a:rPr lang="en-US" sz="2400" dirty="0" err="1" smtClean="0">
                <a:latin typeface="Candara" pitchFamily="34" charset="0"/>
              </a:rPr>
              <a:t>eHealth</a:t>
            </a:r>
            <a:r>
              <a:rPr lang="en-US" sz="2400" dirty="0" smtClean="0">
                <a:latin typeface="Candara" pitchFamily="34" charset="0"/>
              </a:rPr>
              <a:t> in health systems, application development, monitoring and evaluation.</a:t>
            </a:r>
          </a:p>
          <a:p>
            <a:pPr lvl="0" algn="just"/>
            <a:r>
              <a:rPr lang="en-US" sz="2400" dirty="0" smtClean="0">
                <a:latin typeface="Candara" pitchFamily="34" charset="0"/>
              </a:rPr>
              <a:t>One cannot imagine a health service in many places now without the use of one or more digital health device or application. They are contributing to achieving Universal Health Coverage (UHC) and the Sustainable Development Goals. Digital health tool have been shown to enable national health systems to ensure that the people are aware of their availability of and accessibility to health services, that people are happy with the services they receive and that a monitoring and evaluation system is in place.</a:t>
            </a:r>
            <a:endParaRPr lang="en-US" sz="2400" dirty="0">
              <a:latin typeface="Candara" pitchFamily="34" charset="0"/>
            </a:endParaRPr>
          </a:p>
        </p:txBody>
      </p:sp>
    </p:spTree>
    <p:extLst>
      <p:ext uri="{BB962C8B-B14F-4D97-AF65-F5344CB8AC3E}">
        <p14:creationId xmlns:p14="http://schemas.microsoft.com/office/powerpoint/2010/main" xmlns="" val="346265285"/>
      </p:ext>
    </p:extLst>
  </p:cSld>
  <p:clrMapOvr>
    <a:masterClrMapping/>
  </p:clrMapOvr>
  <mc:AlternateContent xmlns:mc="http://schemas.openxmlformats.org/markup-compatibility/2006">
    <mc:Choice xmlns:p14="http://schemas.microsoft.com/office/powerpoint/2010/main" xmlns="" Requires="p14">
      <p:transition spd="slow" p14:dur="1300">
        <p14:pan dir="u"/>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81000"/>
            <a:ext cx="7924800" cy="6172200"/>
          </a:xfrm>
        </p:spPr>
        <p:txBody>
          <a:bodyPr>
            <a:noAutofit/>
          </a:bodyPr>
          <a:lstStyle/>
          <a:p>
            <a:pPr lvl="0" algn="just"/>
            <a:r>
              <a:rPr lang="en-US" sz="2400" dirty="0" smtClean="0">
                <a:latin typeface="Candara" pitchFamily="34" charset="0"/>
              </a:rPr>
              <a:t>The WHO in 2013 confirmed that “it has become increasingly clear that the UHC </a:t>
            </a:r>
            <a:r>
              <a:rPr lang="en-US" sz="2400" b="1" dirty="0" smtClean="0">
                <a:latin typeface="Candara" pitchFamily="34" charset="0"/>
              </a:rPr>
              <a:t>cannot be achieved</a:t>
            </a:r>
            <a:r>
              <a:rPr lang="en-US" sz="2400" dirty="0" smtClean="0">
                <a:latin typeface="Candara" pitchFamily="34" charset="0"/>
              </a:rPr>
              <a:t> without the support of digital health”. The results of a Global digital health Survey conducted in 2015 in which a total of 125 countries participated provided some key findings. These include:</a:t>
            </a:r>
          </a:p>
          <a:p>
            <a:pPr lvl="0" algn="just">
              <a:buNone/>
            </a:pPr>
            <a:r>
              <a:rPr lang="en-US" sz="2400" dirty="0" smtClean="0">
                <a:latin typeface="Candara" pitchFamily="34" charset="0"/>
              </a:rPr>
              <a:t>(1) More than half of WHO member states now have an </a:t>
            </a:r>
            <a:r>
              <a:rPr lang="en-US" sz="2400" dirty="0" err="1" smtClean="0">
                <a:latin typeface="Candara" pitchFamily="34" charset="0"/>
              </a:rPr>
              <a:t>eHealth</a:t>
            </a:r>
            <a:r>
              <a:rPr lang="en-US" sz="2400" dirty="0" smtClean="0">
                <a:latin typeface="Candara" pitchFamily="34" charset="0"/>
              </a:rPr>
              <a:t> strategy, and 90% of digital health strategies reference the </a:t>
            </a:r>
            <a:r>
              <a:rPr lang="en-US" sz="2400" b="1" dirty="0" smtClean="0">
                <a:latin typeface="Candara" pitchFamily="34" charset="0"/>
              </a:rPr>
              <a:t>objectives of UHC</a:t>
            </a:r>
            <a:r>
              <a:rPr lang="en-US" sz="2400" dirty="0" smtClean="0">
                <a:latin typeface="Candara" pitchFamily="34" charset="0"/>
              </a:rPr>
              <a:t> or its key elements. It is becoming mainstream for countries to have policies for managing information.</a:t>
            </a:r>
          </a:p>
          <a:p>
            <a:pPr algn="just">
              <a:buNone/>
            </a:pPr>
            <a:r>
              <a:rPr lang="en-US" sz="2400" dirty="0" smtClean="0">
                <a:latin typeface="Candara" pitchFamily="34" charset="0"/>
              </a:rPr>
              <a:t>(2) A large number of countries impressively reported </a:t>
            </a:r>
            <a:r>
              <a:rPr lang="en-US" sz="2400" b="1" dirty="0" smtClean="0">
                <a:latin typeface="Candara" pitchFamily="34" charset="0"/>
              </a:rPr>
              <a:t>at least</a:t>
            </a:r>
            <a:r>
              <a:rPr lang="en-US" sz="2400" dirty="0" smtClean="0">
                <a:latin typeface="Candara" pitchFamily="34" charset="0"/>
              </a:rPr>
              <a:t> one </a:t>
            </a:r>
            <a:r>
              <a:rPr lang="en-US" sz="2400" dirty="0" err="1" smtClean="0">
                <a:latin typeface="Candara" pitchFamily="34" charset="0"/>
              </a:rPr>
              <a:t>mHealth</a:t>
            </a:r>
            <a:r>
              <a:rPr lang="en-US" sz="2400" dirty="0" smtClean="0">
                <a:latin typeface="Candara" pitchFamily="34" charset="0"/>
              </a:rPr>
              <a:t> (mobile health) initiative (83%), but few reported evaluation of government-sponsored </a:t>
            </a:r>
            <a:r>
              <a:rPr lang="en-US" sz="2400" dirty="0" err="1" smtClean="0">
                <a:latin typeface="Candara" pitchFamily="34" charset="0"/>
              </a:rPr>
              <a:t>mHealth</a:t>
            </a:r>
            <a:r>
              <a:rPr lang="en-US" sz="2400" dirty="0" smtClean="0">
                <a:latin typeface="Candara" pitchFamily="34" charset="0"/>
              </a:rPr>
              <a:t> </a:t>
            </a:r>
            <a:r>
              <a:rPr lang="en-US" sz="2400" dirty="0" err="1" smtClean="0">
                <a:latin typeface="Candara" pitchFamily="34" charset="0"/>
              </a:rPr>
              <a:t>programmes</a:t>
            </a:r>
            <a:r>
              <a:rPr lang="en-US" sz="2400" dirty="0" smtClean="0">
                <a:latin typeface="Candara" pitchFamily="34" charset="0"/>
              </a:rPr>
              <a:t>, thereby limiting knowledge of what works well and what mistakes to avoid.</a:t>
            </a:r>
          </a:p>
          <a:p>
            <a:pPr lvl="0" algn="just">
              <a:buNone/>
            </a:pPr>
            <a:endParaRPr lang="en-US" sz="2400" dirty="0">
              <a:latin typeface="Candara" pitchFamily="34" charset="0"/>
            </a:endParaRPr>
          </a:p>
        </p:txBody>
      </p:sp>
    </p:spTree>
    <p:extLst>
      <p:ext uri="{BB962C8B-B14F-4D97-AF65-F5344CB8AC3E}">
        <p14:creationId xmlns:p14="http://schemas.microsoft.com/office/powerpoint/2010/main" xmlns="" val="244888079"/>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914400"/>
            <a:ext cx="7543800" cy="5105400"/>
          </a:xfrm>
        </p:spPr>
        <p:txBody>
          <a:bodyPr>
            <a:noAutofit/>
          </a:bodyPr>
          <a:lstStyle/>
          <a:p>
            <a:pPr lvl="0" algn="just">
              <a:buNone/>
            </a:pPr>
            <a:r>
              <a:rPr lang="en-US" sz="2400" dirty="0" smtClean="0">
                <a:latin typeface="Candara" pitchFamily="34" charset="0"/>
              </a:rPr>
              <a:t>(3) </a:t>
            </a:r>
            <a:r>
              <a:rPr lang="en-US" sz="2400" dirty="0" err="1" smtClean="0">
                <a:latin typeface="Candara" pitchFamily="34" charset="0"/>
              </a:rPr>
              <a:t>Telehealth</a:t>
            </a:r>
            <a:r>
              <a:rPr lang="en-US" sz="2400" dirty="0" smtClean="0">
                <a:latin typeface="Candara" pitchFamily="34" charset="0"/>
              </a:rPr>
              <a:t> services enable greater equity in health coverage by offering care at a distance. The use of </a:t>
            </a:r>
            <a:r>
              <a:rPr lang="en-US" sz="2400" dirty="0" err="1" smtClean="0">
                <a:latin typeface="Candara" pitchFamily="34" charset="0"/>
              </a:rPr>
              <a:t>telehealth</a:t>
            </a:r>
            <a:r>
              <a:rPr lang="en-US" sz="2400" dirty="0" smtClean="0">
                <a:latin typeface="Candara" pitchFamily="34" charset="0"/>
              </a:rPr>
              <a:t> continues to grow, with </a:t>
            </a:r>
            <a:r>
              <a:rPr lang="en-US" sz="2400" dirty="0" err="1" smtClean="0">
                <a:latin typeface="Candara" pitchFamily="34" charset="0"/>
              </a:rPr>
              <a:t>teleradiology</a:t>
            </a:r>
            <a:r>
              <a:rPr lang="en-US" sz="2400" dirty="0" smtClean="0">
                <a:latin typeface="Candara" pitchFamily="34" charset="0"/>
              </a:rPr>
              <a:t> being the most widespread (77%). Other services, such as </a:t>
            </a:r>
            <a:r>
              <a:rPr lang="en-US" sz="2400" dirty="0" err="1" smtClean="0">
                <a:latin typeface="Candara" pitchFamily="34" charset="0"/>
              </a:rPr>
              <a:t>telepathology</a:t>
            </a:r>
            <a:r>
              <a:rPr lang="en-US" sz="2400" dirty="0" smtClean="0">
                <a:latin typeface="Candara" pitchFamily="34" charset="0"/>
              </a:rPr>
              <a:t>, remote patient monitoring, and </a:t>
            </a:r>
            <a:r>
              <a:rPr lang="en-US" sz="2400" dirty="0" err="1" smtClean="0">
                <a:latin typeface="Candara" pitchFamily="34" charset="0"/>
              </a:rPr>
              <a:t>teledermatology</a:t>
            </a:r>
            <a:r>
              <a:rPr lang="en-US" sz="2400" dirty="0" smtClean="0">
                <a:latin typeface="Candara" pitchFamily="34" charset="0"/>
              </a:rPr>
              <a:t>, are also in use in nearly half of the countries.</a:t>
            </a:r>
          </a:p>
          <a:p>
            <a:pPr lvl="0" algn="just">
              <a:buNone/>
            </a:pPr>
            <a:r>
              <a:rPr lang="en-US" sz="2400" dirty="0" smtClean="0">
                <a:latin typeface="Candara" pitchFamily="34" charset="0"/>
              </a:rPr>
              <a:t>(4) eLearning is used for the education of medical students in over 84% of the countries, but there is a lack of robust and comprehensive health science eLearning evaluation standards.</a:t>
            </a:r>
          </a:p>
          <a:p>
            <a:pPr lvl="0" algn="just">
              <a:buNone/>
            </a:pPr>
            <a:r>
              <a:rPr lang="en-US" sz="2400" dirty="0" smtClean="0">
                <a:latin typeface="Candara" pitchFamily="34" charset="0"/>
              </a:rPr>
              <a:t>(5) National Electronic Health Records (EHR) systems are now reported in 47 per cent of the countries.</a:t>
            </a:r>
          </a:p>
          <a:p>
            <a:pPr lvl="0" algn="just">
              <a:lnSpc>
                <a:spcPct val="150000"/>
              </a:lnSpc>
              <a:spcBef>
                <a:spcPts val="0"/>
              </a:spcBef>
              <a:spcAft>
                <a:spcPts val="1000"/>
              </a:spcAft>
              <a:buNone/>
            </a:pPr>
            <a:endParaRPr lang="en-US" sz="2100" dirty="0">
              <a:latin typeface="Candara" pitchFamily="34" charset="0"/>
              <a:ea typeface="Calibri"/>
              <a:cs typeface="Gisha" pitchFamily="34" charset="-79"/>
            </a:endParaRPr>
          </a:p>
        </p:txBody>
      </p:sp>
    </p:spTree>
    <p:extLst>
      <p:ext uri="{BB962C8B-B14F-4D97-AF65-F5344CB8AC3E}">
        <p14:creationId xmlns:p14="http://schemas.microsoft.com/office/powerpoint/2010/main" xmlns="" val="2194019900"/>
      </p:ext>
    </p:extLst>
  </p:cSld>
  <p:clrMapOvr>
    <a:masterClrMapping/>
  </p:clrMapOvr>
  <mc:AlternateContent xmlns:mc="http://schemas.openxmlformats.org/markup-compatibility/2006">
    <mc:Choice xmlns:p14="http://schemas.microsoft.com/office/powerpoint/2010/main" xmlns="" Requires="p14">
      <p:transition spd="slow" p14:dur="1300">
        <p14:pan dir="u"/>
      </p:transition>
    </mc:Choice>
    <mc:Fallback>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33400"/>
            <a:ext cx="7848600" cy="5943600"/>
          </a:xfrm>
        </p:spPr>
        <p:txBody>
          <a:bodyPr>
            <a:noAutofit/>
          </a:bodyPr>
          <a:lstStyle/>
          <a:p>
            <a:pPr lvl="0" algn="just">
              <a:buNone/>
            </a:pPr>
            <a:r>
              <a:rPr lang="en-US" sz="2400" dirty="0" smtClean="0">
                <a:latin typeface="Candara" pitchFamily="34" charset="0"/>
              </a:rPr>
              <a:t>(6) In </a:t>
            </a:r>
            <a:r>
              <a:rPr lang="en-US" sz="2400" dirty="0" smtClean="0">
                <a:latin typeface="Candara" pitchFamily="34" charset="0"/>
              </a:rPr>
              <a:t>total, 78% of countries reported legislation protecting the privacy of personal information, and 54% reported legislation to protect the privacy of electronically held patient data</a:t>
            </a:r>
          </a:p>
          <a:p>
            <a:pPr lvl="0" algn="just">
              <a:buNone/>
            </a:pPr>
            <a:r>
              <a:rPr lang="en-US" sz="2400" dirty="0" smtClean="0">
                <a:latin typeface="Candara" pitchFamily="34" charset="0"/>
              </a:rPr>
              <a:t>(7) Nearly </a:t>
            </a:r>
            <a:r>
              <a:rPr lang="en-US" sz="2400" dirty="0" smtClean="0">
                <a:latin typeface="Candara" pitchFamily="34" charset="0"/>
              </a:rPr>
              <a:t>80% of countries reported that healthcare organizations use social media for the promotion of health messages.</a:t>
            </a:r>
          </a:p>
          <a:p>
            <a:pPr lvl="0" algn="just">
              <a:buNone/>
            </a:pPr>
            <a:r>
              <a:rPr lang="en-US" sz="2400" dirty="0" smtClean="0">
                <a:latin typeface="Candara" pitchFamily="34" charset="0"/>
              </a:rPr>
              <a:t>(8) 17</a:t>
            </a:r>
            <a:r>
              <a:rPr lang="en-US" sz="2400" dirty="0" smtClean="0">
                <a:latin typeface="Candara" pitchFamily="34" charset="0"/>
              </a:rPr>
              <a:t>% of countries reported having a national policy or strategy regulating “big data” use in the health sector.</a:t>
            </a:r>
          </a:p>
          <a:p>
            <a:pPr lvl="0" algn="just"/>
            <a:r>
              <a:rPr lang="en-US" sz="2400" dirty="0" smtClean="0">
                <a:latin typeface="Candara" pitchFamily="34" charset="0"/>
              </a:rPr>
              <a:t>A country needs digital health technology to predict, protect, diagnose, educate and treat. Adopting digital health services and innovations carries the </a:t>
            </a:r>
            <a:r>
              <a:rPr lang="en-US" sz="2400" b="1" dirty="0" smtClean="0">
                <a:latin typeface="Candara" pitchFamily="34" charset="0"/>
              </a:rPr>
              <a:t>promise</a:t>
            </a:r>
            <a:r>
              <a:rPr lang="en-US" sz="2400" dirty="0" smtClean="0">
                <a:latin typeface="Candara" pitchFamily="34" charset="0"/>
              </a:rPr>
              <a:t> to improve the quality of health services, reduce costs, improve equity of access, and empower citizens in a </a:t>
            </a:r>
            <a:r>
              <a:rPr lang="en-US" sz="2400" b="1" dirty="0" smtClean="0">
                <a:latin typeface="Candara" pitchFamily="34" charset="0"/>
              </a:rPr>
              <a:t>person-centered</a:t>
            </a:r>
            <a:r>
              <a:rPr lang="en-US" sz="2400" dirty="0" smtClean="0">
                <a:latin typeface="Candara" pitchFamily="34" charset="0"/>
              </a:rPr>
              <a:t> health system.</a:t>
            </a:r>
            <a:endParaRPr lang="en-US" sz="2400" dirty="0">
              <a:latin typeface="Candara" pitchFamily="34" charset="0"/>
            </a:endParaRPr>
          </a:p>
        </p:txBody>
      </p:sp>
    </p:spTree>
    <p:extLst>
      <p:ext uri="{BB962C8B-B14F-4D97-AF65-F5344CB8AC3E}">
        <p14:creationId xmlns:p14="http://schemas.microsoft.com/office/powerpoint/2010/main" xmlns="" val="2312612674"/>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81000"/>
            <a:ext cx="7620000" cy="6172200"/>
          </a:xfrm>
        </p:spPr>
        <p:txBody>
          <a:bodyPr>
            <a:noAutofit/>
          </a:bodyPr>
          <a:lstStyle/>
          <a:p>
            <a:pPr lvl="0" algn="just"/>
            <a:r>
              <a:rPr lang="en-US" sz="2400" dirty="0" smtClean="0">
                <a:latin typeface="Candara" pitchFamily="34" charset="0"/>
              </a:rPr>
              <a:t>Digital health technologies vary in form and utilization, but have a number of </a:t>
            </a:r>
            <a:r>
              <a:rPr lang="en-US" sz="2400" b="1" dirty="0" smtClean="0">
                <a:latin typeface="Candara" pitchFamily="34" charset="0"/>
              </a:rPr>
              <a:t>commonalities</a:t>
            </a:r>
            <a:r>
              <a:rPr lang="en-US" sz="2400" dirty="0" smtClean="0">
                <a:latin typeface="Candara" pitchFamily="34" charset="0"/>
              </a:rPr>
              <a:t>:</a:t>
            </a:r>
          </a:p>
          <a:p>
            <a:pPr marL="742950" lvl="0" algn="just">
              <a:buFont typeface="Candara" pitchFamily="34" charset="0"/>
              <a:buChar char="−"/>
            </a:pPr>
            <a:r>
              <a:rPr lang="en-US" sz="2400" dirty="0" smtClean="0">
                <a:latin typeface="Candara" pitchFamily="34" charset="0"/>
              </a:rPr>
              <a:t>They are made to help/assist healthcare practitioners to better collect data, diagnose, educate and treat individuals;</a:t>
            </a:r>
          </a:p>
          <a:p>
            <a:pPr marL="742950" lvl="0" algn="just">
              <a:buFont typeface="Candara" pitchFamily="34" charset="0"/>
              <a:buChar char="−"/>
            </a:pPr>
            <a:r>
              <a:rPr lang="en-US" sz="2400" dirty="0" smtClean="0">
                <a:latin typeface="Candara" pitchFamily="34" charset="0"/>
              </a:rPr>
              <a:t>They represent serious attempt to </a:t>
            </a:r>
            <a:r>
              <a:rPr lang="en-US" sz="2400" b="1" dirty="0" smtClean="0">
                <a:latin typeface="Candara" pitchFamily="34" charset="0"/>
              </a:rPr>
              <a:t>replace</a:t>
            </a:r>
            <a:r>
              <a:rPr lang="en-US" sz="2400" dirty="0" smtClean="0">
                <a:latin typeface="Candara" pitchFamily="34" charset="0"/>
              </a:rPr>
              <a:t> healthcare professionals in performing task that look tedious or dangerous, especially when a disease is difficult to diagnose or treat using traditional means. </a:t>
            </a:r>
          </a:p>
          <a:p>
            <a:pPr marL="742950" lvl="0" algn="just">
              <a:buFont typeface="Candara" pitchFamily="34" charset="0"/>
              <a:buChar char="−"/>
            </a:pPr>
            <a:r>
              <a:rPr lang="en-US" sz="2400" dirty="0" smtClean="0">
                <a:latin typeface="Candara" pitchFamily="34" charset="0"/>
              </a:rPr>
              <a:t>They may work together to perform a task for the sake of both the healthcare provider and the patient. This simply means more than one technology functions with others to perform the </a:t>
            </a:r>
            <a:r>
              <a:rPr lang="en-US" sz="2400" b="1" dirty="0" smtClean="0">
                <a:latin typeface="Candara" pitchFamily="34" charset="0"/>
              </a:rPr>
              <a:t>same task</a:t>
            </a:r>
            <a:r>
              <a:rPr lang="en-US" sz="2400" dirty="0" smtClean="0">
                <a:latin typeface="Candara" pitchFamily="34" charset="0"/>
              </a:rPr>
              <a:t> of data collection, diagnosis or treatment.</a:t>
            </a:r>
            <a:endParaRPr lang="en-US" sz="2400" dirty="0">
              <a:latin typeface="Candara" pitchFamily="34" charset="0"/>
            </a:endParaRPr>
          </a:p>
        </p:txBody>
      </p:sp>
    </p:spTree>
    <p:extLst>
      <p:ext uri="{BB962C8B-B14F-4D97-AF65-F5344CB8AC3E}">
        <p14:creationId xmlns:p14="http://schemas.microsoft.com/office/powerpoint/2010/main" xmlns="" val="3764543068"/>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620000" cy="5486400"/>
          </a:xfrm>
        </p:spPr>
        <p:txBody>
          <a:bodyPr>
            <a:noAutofit/>
          </a:bodyPr>
          <a:lstStyle/>
          <a:p>
            <a:pPr lvl="0" algn="just"/>
            <a:r>
              <a:rPr lang="en-US" sz="2400" dirty="0" smtClean="0">
                <a:latin typeface="Candara" pitchFamily="34" charset="0"/>
              </a:rPr>
              <a:t>Digital health has </a:t>
            </a:r>
            <a:r>
              <a:rPr lang="en-US" sz="2400" b="1" dirty="0" smtClean="0">
                <a:latin typeface="Candara" pitchFamily="34" charset="0"/>
              </a:rPr>
              <a:t>adopted</a:t>
            </a:r>
            <a:r>
              <a:rPr lang="en-US" sz="2400" dirty="0" smtClean="0">
                <a:latin typeface="Candara" pitchFamily="34" charset="0"/>
              </a:rPr>
              <a:t> a number of other </a:t>
            </a:r>
            <a:r>
              <a:rPr lang="en-US" sz="2400" b="1" dirty="0" smtClean="0">
                <a:latin typeface="Candara" pitchFamily="34" charset="0"/>
              </a:rPr>
              <a:t>“new”</a:t>
            </a:r>
            <a:r>
              <a:rPr lang="en-US" sz="2400" dirty="0" smtClean="0">
                <a:latin typeface="Candara" pitchFamily="34" charset="0"/>
              </a:rPr>
              <a:t> technologies and innovations that were not originally designed for the health sector, showing that the sector is in real need for such technologies to enable safe, secure, affordable, timely and equitable access to health services.</a:t>
            </a:r>
          </a:p>
          <a:p>
            <a:pPr lvl="0" algn="just"/>
            <a:r>
              <a:rPr lang="en-US" sz="2400" dirty="0" smtClean="0">
                <a:latin typeface="Candara" pitchFamily="34" charset="0"/>
              </a:rPr>
              <a:t>The range of digital health solutions used to improve access to healthcare service is </a:t>
            </a:r>
            <a:r>
              <a:rPr lang="en-US" sz="2400" b="1" dirty="0" smtClean="0">
                <a:latin typeface="Candara" pitchFamily="34" charset="0"/>
              </a:rPr>
              <a:t>endless</a:t>
            </a:r>
            <a:r>
              <a:rPr lang="en-US" sz="2400" dirty="0" smtClean="0">
                <a:latin typeface="Candara" pitchFamily="34" charset="0"/>
              </a:rPr>
              <a:t>. The intention here is to provide details of the digital health types of application that</a:t>
            </a:r>
            <a:r>
              <a:rPr lang="en-US" sz="2400" b="1" dirty="0" smtClean="0">
                <a:latin typeface="Candara" pitchFamily="34" charset="0"/>
              </a:rPr>
              <a:t> are more used</a:t>
            </a:r>
            <a:r>
              <a:rPr lang="en-US" sz="2400" dirty="0" smtClean="0">
                <a:latin typeface="Candara" pitchFamily="34" charset="0"/>
              </a:rPr>
              <a:t> rather than the list of technologies themselves. More </a:t>
            </a:r>
            <a:r>
              <a:rPr lang="en-US" sz="2400" b="1" dirty="0" smtClean="0">
                <a:latin typeface="Candara" pitchFamily="34" charset="0"/>
              </a:rPr>
              <a:t>specific</a:t>
            </a:r>
            <a:r>
              <a:rPr lang="en-US" sz="2400" dirty="0" smtClean="0">
                <a:latin typeface="Candara" pitchFamily="34" charset="0"/>
              </a:rPr>
              <a:t> information about the various technologies will be provided in relevant sections later on.</a:t>
            </a:r>
            <a:endParaRPr lang="en-US" sz="2400" dirty="0">
              <a:latin typeface="Candara" pitchFamily="34" charset="0"/>
            </a:endParaRPr>
          </a:p>
        </p:txBody>
      </p:sp>
    </p:spTree>
    <p:extLst>
      <p:ext uri="{BB962C8B-B14F-4D97-AF65-F5344CB8AC3E}">
        <p14:creationId xmlns:p14="http://schemas.microsoft.com/office/powerpoint/2010/main" xmlns="" val="3890473177"/>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8600"/>
            <a:ext cx="7924800" cy="6629400"/>
          </a:xfrm>
        </p:spPr>
        <p:txBody>
          <a:bodyPr>
            <a:noAutofit/>
          </a:bodyPr>
          <a:lstStyle/>
          <a:p>
            <a:pPr lvl="0" algn="just">
              <a:buNone/>
            </a:pPr>
            <a:r>
              <a:rPr lang="en-US" sz="2400" b="1" dirty="0" smtClean="0">
                <a:latin typeface="Candara" pitchFamily="34" charset="0"/>
              </a:rPr>
              <a:t>(1) Electronic Health Record</a:t>
            </a:r>
            <a:endParaRPr lang="en-US" sz="2400" dirty="0" smtClean="0">
              <a:latin typeface="Candara" pitchFamily="34" charset="0"/>
            </a:endParaRPr>
          </a:p>
          <a:p>
            <a:pPr marL="742950" lvl="0" algn="just"/>
            <a:r>
              <a:rPr lang="en-US" sz="2400" dirty="0" smtClean="0">
                <a:latin typeface="Candara" pitchFamily="34" charset="0"/>
              </a:rPr>
              <a:t>Today, most medical documents are digitized into Electronic Health Records (EHR). This shift has made it easier and quicker for patients and providers to access records. It has also enhanced scheduling and monitoring capabilities.</a:t>
            </a:r>
          </a:p>
          <a:p>
            <a:pPr marL="742950" lvl="0" algn="just"/>
            <a:r>
              <a:rPr lang="en-US" sz="2400" dirty="0" smtClean="0">
                <a:latin typeface="Candara" pitchFamily="34" charset="0"/>
              </a:rPr>
              <a:t>EHR is a repository of information concerning the health status of an individual in computer </a:t>
            </a:r>
            <a:r>
              <a:rPr lang="en-US" sz="2400" dirty="0" err="1" smtClean="0">
                <a:latin typeface="Candara" pitchFamily="34" charset="0"/>
              </a:rPr>
              <a:t>processable</a:t>
            </a:r>
            <a:r>
              <a:rPr lang="en-US" sz="2400" dirty="0" smtClean="0">
                <a:latin typeface="Candara" pitchFamily="34" charset="0"/>
              </a:rPr>
              <a:t> form which is collected primarily to support the provision of integrated holistic healthcare to that individual, but may also be used, for secondary purposes that benefit the health of the wider community.</a:t>
            </a:r>
          </a:p>
          <a:p>
            <a:pPr marL="742950" lvl="0" algn="just"/>
            <a:r>
              <a:rPr lang="en-US" sz="2400" dirty="0" smtClean="0">
                <a:latin typeface="Candara" pitchFamily="34" charset="0"/>
              </a:rPr>
              <a:t>EHR is the </a:t>
            </a:r>
            <a:r>
              <a:rPr lang="en-US" sz="2400" b="1" dirty="0" smtClean="0">
                <a:latin typeface="Candara" pitchFamily="34" charset="0"/>
              </a:rPr>
              <a:t>cornerstone</a:t>
            </a:r>
            <a:r>
              <a:rPr lang="en-US" sz="2400" dirty="0" smtClean="0">
                <a:latin typeface="Candara" pitchFamily="34" charset="0"/>
              </a:rPr>
              <a:t> of any electronic health system which influences the rate of success of the digital health services in an institution or even a country.</a:t>
            </a:r>
          </a:p>
          <a:p>
            <a:pPr lvl="0" algn="just">
              <a:lnSpc>
                <a:spcPct val="150000"/>
              </a:lnSpc>
              <a:spcBef>
                <a:spcPts val="0"/>
              </a:spcBef>
              <a:buNone/>
            </a:pPr>
            <a:endParaRPr lang="en-US" sz="2400" dirty="0">
              <a:latin typeface="Candara" pitchFamily="34" charset="0"/>
              <a:ea typeface="Calibri"/>
              <a:cs typeface="Gisha" pitchFamily="34" charset="-79"/>
            </a:endParaRPr>
          </a:p>
        </p:txBody>
      </p:sp>
    </p:spTree>
    <p:extLst>
      <p:ext uri="{BB962C8B-B14F-4D97-AF65-F5344CB8AC3E}">
        <p14:creationId xmlns:p14="http://schemas.microsoft.com/office/powerpoint/2010/main" xmlns="" val="2283655111"/>
      </p:ext>
    </p:extLst>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153400" cy="6096000"/>
          </a:xfrm>
        </p:spPr>
        <p:txBody>
          <a:bodyPr>
            <a:noAutofit/>
          </a:bodyPr>
          <a:lstStyle/>
          <a:p>
            <a:pPr lvl="0" algn="just">
              <a:buNone/>
            </a:pPr>
            <a:r>
              <a:rPr lang="en-US" sz="2400" b="1" dirty="0" smtClean="0">
                <a:latin typeface="Candara" pitchFamily="34" charset="0"/>
              </a:rPr>
              <a:t>(2) </a:t>
            </a:r>
            <a:r>
              <a:rPr lang="en-US" sz="2400" b="1" dirty="0" err="1" smtClean="0">
                <a:latin typeface="Candara" pitchFamily="34" charset="0"/>
              </a:rPr>
              <a:t>Telehealth</a:t>
            </a:r>
            <a:r>
              <a:rPr lang="en-US" sz="2400" b="1" dirty="0" smtClean="0">
                <a:latin typeface="Candara" pitchFamily="34" charset="0"/>
              </a:rPr>
              <a:t> </a:t>
            </a:r>
          </a:p>
          <a:p>
            <a:pPr lvl="0" algn="just">
              <a:buNone/>
            </a:pPr>
            <a:endParaRPr lang="en-US" sz="400" dirty="0" smtClean="0">
              <a:latin typeface="Candara" pitchFamily="34" charset="0"/>
            </a:endParaRPr>
          </a:p>
          <a:p>
            <a:pPr marL="685800" lvl="0" algn="just"/>
            <a:r>
              <a:rPr lang="en-US" sz="2400" dirty="0" err="1" smtClean="0">
                <a:latin typeface="Candara" pitchFamily="34" charset="0"/>
              </a:rPr>
              <a:t>Telehealth</a:t>
            </a:r>
            <a:r>
              <a:rPr lang="en-US" sz="2400" dirty="0" smtClean="0">
                <a:latin typeface="Candara" pitchFamily="34" charset="0"/>
              </a:rPr>
              <a:t> is the use of electronic information and communication technologies to provide and support healthcare when distance separates the participants. Telemedicine may be used as a synonym, but usually in a more limited way to describe remote clinical services, such as diagnosis, and monitoring. </a:t>
            </a:r>
            <a:r>
              <a:rPr lang="en-US" sz="2400" dirty="0" err="1" smtClean="0">
                <a:latin typeface="Candara" pitchFamily="34" charset="0"/>
              </a:rPr>
              <a:t>Telehealth</a:t>
            </a:r>
            <a:r>
              <a:rPr lang="en-US" sz="2400" dirty="0" smtClean="0">
                <a:latin typeface="Candara" pitchFamily="34" charset="0"/>
              </a:rPr>
              <a:t> includes preventive, </a:t>
            </a:r>
            <a:r>
              <a:rPr lang="en-US" sz="2400" dirty="0" err="1" smtClean="0">
                <a:latin typeface="Candara" pitchFamily="34" charset="0"/>
              </a:rPr>
              <a:t>promotive</a:t>
            </a:r>
            <a:r>
              <a:rPr lang="en-US" sz="2400" dirty="0" smtClean="0">
                <a:latin typeface="Candara" pitchFamily="34" charset="0"/>
              </a:rPr>
              <a:t> and curative care delivery.</a:t>
            </a:r>
          </a:p>
          <a:p>
            <a:pPr marL="685800" lvl="0" algn="just"/>
            <a:r>
              <a:rPr lang="en-US" sz="2400" dirty="0" err="1" smtClean="0">
                <a:latin typeface="Candara" pitchFamily="34" charset="0"/>
              </a:rPr>
              <a:t>Telehealth</a:t>
            </a:r>
            <a:r>
              <a:rPr lang="en-US" sz="2400" dirty="0" smtClean="0">
                <a:latin typeface="Candara" pitchFamily="34" charset="0"/>
              </a:rPr>
              <a:t> is not a new concept but the technology has been extensively used in the last few years due to the Corona virus (COVID -19) pandemic. It enables access to healthcare remotely. Research has shown that virtual and in-person diagnoses match up almost 90% of the time. It should be noted that the WHO uses telemedicine to describe all aspects of healthcare including preventive care.</a:t>
            </a:r>
            <a:endParaRPr lang="en-US" sz="2400" dirty="0">
              <a:latin typeface="Candara" pitchFamily="34" charset="0"/>
            </a:endParaRPr>
          </a:p>
        </p:txBody>
      </p:sp>
    </p:spTree>
    <p:extLst>
      <p:ext uri="{BB962C8B-B14F-4D97-AF65-F5344CB8AC3E}">
        <p14:creationId xmlns:p14="http://schemas.microsoft.com/office/powerpoint/2010/main" xmlns="" val="1224874195"/>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85800"/>
            <a:ext cx="7467600" cy="5638800"/>
          </a:xfrm>
        </p:spPr>
        <p:txBody>
          <a:bodyPr>
            <a:noAutofit/>
          </a:bodyPr>
          <a:lstStyle/>
          <a:p>
            <a:pPr lvl="0" algn="just"/>
            <a:r>
              <a:rPr lang="en-US" sz="2400" dirty="0" err="1" smtClean="0">
                <a:latin typeface="Candara" pitchFamily="34" charset="0"/>
              </a:rPr>
              <a:t>Telehealth</a:t>
            </a:r>
            <a:r>
              <a:rPr lang="en-US" sz="2400" dirty="0" smtClean="0">
                <a:latin typeface="Candara" pitchFamily="34" charset="0"/>
              </a:rPr>
              <a:t> often begins with a needs assessment which assesses hardships which can be improved by </a:t>
            </a:r>
            <a:r>
              <a:rPr lang="en-US" sz="2400" dirty="0" err="1" smtClean="0">
                <a:latin typeface="Candara" pitchFamily="34" charset="0"/>
              </a:rPr>
              <a:t>telehealth</a:t>
            </a:r>
            <a:r>
              <a:rPr lang="en-US" sz="2400" dirty="0" smtClean="0">
                <a:latin typeface="Candara" pitchFamily="34" charset="0"/>
              </a:rPr>
              <a:t>, such as travel time, costs or time off work. Collaborators, such as technology companies can ease the transition. Delivery can come within four distinct domains:</a:t>
            </a:r>
          </a:p>
          <a:p>
            <a:pPr marL="1028700" lvl="0" algn="just">
              <a:buFont typeface="Candara" pitchFamily="34" charset="0"/>
              <a:buChar char="−"/>
            </a:pPr>
            <a:r>
              <a:rPr lang="en-US" sz="2400" dirty="0" smtClean="0">
                <a:latin typeface="Candara" pitchFamily="34" charset="0"/>
              </a:rPr>
              <a:t>Live video (synchronous)</a:t>
            </a:r>
          </a:p>
          <a:p>
            <a:pPr marL="1028700" lvl="0" algn="just">
              <a:buFont typeface="Candara" pitchFamily="34" charset="0"/>
              <a:buChar char="−"/>
            </a:pPr>
            <a:r>
              <a:rPr lang="en-US" sz="2400" dirty="0" smtClean="0">
                <a:latin typeface="Candara" pitchFamily="34" charset="0"/>
              </a:rPr>
              <a:t>Store-and-forward (asynchronous)</a:t>
            </a:r>
          </a:p>
          <a:p>
            <a:pPr marL="1028700" lvl="0" algn="just">
              <a:buFont typeface="Candara" pitchFamily="34" charset="0"/>
              <a:buChar char="−"/>
            </a:pPr>
            <a:r>
              <a:rPr lang="en-US" sz="2400" dirty="0" smtClean="0">
                <a:latin typeface="Candara" pitchFamily="34" charset="0"/>
              </a:rPr>
              <a:t>Remote-patient monitoring</a:t>
            </a:r>
          </a:p>
          <a:p>
            <a:pPr marL="1028700" lvl="0" algn="just">
              <a:buFont typeface="Candara" pitchFamily="34" charset="0"/>
              <a:buChar char="−"/>
            </a:pPr>
            <a:r>
              <a:rPr lang="en-US" sz="2400" dirty="0" smtClean="0">
                <a:latin typeface="Candara" pitchFamily="34" charset="0"/>
              </a:rPr>
              <a:t>Mobile health</a:t>
            </a:r>
          </a:p>
          <a:p>
            <a:pPr lvl="0" algn="just"/>
            <a:r>
              <a:rPr lang="en-US" sz="2400" dirty="0" err="1" smtClean="0">
                <a:latin typeface="Candara" pitchFamily="34" charset="0"/>
              </a:rPr>
              <a:t>Telepharmacy</a:t>
            </a:r>
            <a:r>
              <a:rPr lang="en-US" sz="2400" dirty="0" smtClean="0">
                <a:latin typeface="Candara" pitchFamily="34" charset="0"/>
              </a:rPr>
              <a:t> is the delivery of pharmaceutical care through telecommunications to patients in locations where they may not have direct contact with a pharmacist.</a:t>
            </a:r>
          </a:p>
          <a:p>
            <a:pPr marL="973138" lvl="0" indent="-347663" algn="just">
              <a:lnSpc>
                <a:spcPct val="150000"/>
              </a:lnSpc>
              <a:spcBef>
                <a:spcPts val="0"/>
              </a:spcBef>
              <a:buNone/>
            </a:pPr>
            <a:endParaRPr lang="en-US" sz="2100" dirty="0">
              <a:latin typeface="Candara" pitchFamily="34" charset="0"/>
              <a:ea typeface="Calibri"/>
              <a:cs typeface="Gisha" pitchFamily="34" charset="-79"/>
            </a:endParaRPr>
          </a:p>
        </p:txBody>
      </p:sp>
    </p:spTree>
    <p:extLst>
      <p:ext uri="{BB962C8B-B14F-4D97-AF65-F5344CB8AC3E}">
        <p14:creationId xmlns:p14="http://schemas.microsoft.com/office/powerpoint/2010/main" xmlns="" val="3963380108"/>
      </p:ext>
    </p:extLst>
  </p:cSld>
  <p:clrMapOvr>
    <a:masterClrMapping/>
  </p:clrMapOvr>
  <p:transition spd="slow">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914400"/>
            <a:ext cx="7543800" cy="5410200"/>
          </a:xfrm>
        </p:spPr>
        <p:txBody>
          <a:bodyPr>
            <a:noAutofit/>
          </a:bodyPr>
          <a:lstStyle/>
          <a:p>
            <a:pPr lvl="0" algn="just">
              <a:buNone/>
            </a:pPr>
            <a:r>
              <a:rPr lang="en-US" sz="2400" b="1" dirty="0" smtClean="0">
                <a:latin typeface="Candara" pitchFamily="34" charset="0"/>
              </a:rPr>
              <a:t>(3) Health on the Internet</a:t>
            </a:r>
          </a:p>
          <a:p>
            <a:pPr lvl="0" algn="just">
              <a:buNone/>
            </a:pPr>
            <a:endParaRPr lang="en-US" sz="500" b="1" dirty="0" smtClean="0">
              <a:latin typeface="Candara" pitchFamily="34" charset="0"/>
            </a:endParaRPr>
          </a:p>
          <a:p>
            <a:pPr lvl="0" algn="just"/>
            <a:r>
              <a:rPr lang="en-US" sz="2400" dirty="0" smtClean="0">
                <a:latin typeface="Candara" pitchFamily="34" charset="0"/>
              </a:rPr>
              <a:t>For most people, health information is easily accessible from the internet. One way is the web, which has been defined as “a techno-social system that allows individuals cognition, to interact on technological networks, thus improving individual’s cognition, communication and cooperation. Other applications on the Internet include email services and social media platforms.</a:t>
            </a:r>
          </a:p>
          <a:p>
            <a:pPr lvl="0" algn="just"/>
            <a:r>
              <a:rPr lang="en-US" sz="2400" dirty="0" smtClean="0">
                <a:latin typeface="Candara" pitchFamily="34" charset="0"/>
              </a:rPr>
              <a:t>Consumers of health information have found these applications </a:t>
            </a:r>
            <a:r>
              <a:rPr lang="en-US" sz="2400" dirty="0" smtClean="0">
                <a:latin typeface="Candara" pitchFamily="34" charset="0"/>
              </a:rPr>
              <a:t>in </a:t>
            </a:r>
            <a:r>
              <a:rPr lang="en-US" sz="2400" dirty="0" smtClean="0">
                <a:latin typeface="Candara" pitchFamily="34" charset="0"/>
              </a:rPr>
              <a:t>multilingual forms easy to access and many of them have been found to be useful and relevant to their needs.</a:t>
            </a:r>
            <a:endParaRPr lang="en-US" sz="2400" dirty="0">
              <a:latin typeface="Candara" pitchFamily="34" charset="0"/>
            </a:endParaRPr>
          </a:p>
        </p:txBody>
      </p:sp>
    </p:spTree>
    <p:extLst>
      <p:ext uri="{BB962C8B-B14F-4D97-AF65-F5344CB8AC3E}">
        <p14:creationId xmlns:p14="http://schemas.microsoft.com/office/powerpoint/2010/main" xmlns="" val="1985249245"/>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305800" cy="6019800"/>
          </a:xfrm>
        </p:spPr>
        <p:txBody>
          <a:bodyPr>
            <a:noAutofit/>
          </a:bodyPr>
          <a:lstStyle/>
          <a:p>
            <a:pPr lvl="0" algn="just"/>
            <a:r>
              <a:rPr lang="en-US" sz="2400" dirty="0" smtClean="0">
                <a:latin typeface="Candara" pitchFamily="34" charset="0"/>
                <a:cs typeface="Gisha" pitchFamily="34" charset="-79"/>
              </a:rPr>
              <a:t>A lot has changed. The speech largely </a:t>
            </a:r>
            <a:r>
              <a:rPr lang="en-US" sz="2400" dirty="0" err="1" smtClean="0">
                <a:latin typeface="Candara" pitchFamily="34" charset="0"/>
                <a:cs typeface="Gisha" pitchFamily="34" charset="-79"/>
              </a:rPr>
              <a:t>centred</a:t>
            </a:r>
            <a:r>
              <a:rPr lang="en-US" sz="2400" dirty="0" smtClean="0">
                <a:latin typeface="Candara" pitchFamily="34" charset="0"/>
                <a:cs typeface="Gisha" pitchFamily="34" charset="-79"/>
              </a:rPr>
              <a:t> on organization of people and materials, the problems of counterfeiting of drugs, and of course, the use of technology. There was also some thankfulness that mosquitoes could not transfer the dreaded human immunodeficiency virus (HIV) to humans through blood to worsen the health situation. But there was no mention of the promise of </a:t>
            </a:r>
            <a:r>
              <a:rPr lang="en-US" sz="2400" b="1" dirty="0" smtClean="0">
                <a:solidFill>
                  <a:srgbClr val="C00000"/>
                </a:solidFill>
                <a:latin typeface="Candara" pitchFamily="34" charset="0"/>
                <a:cs typeface="Gisha" pitchFamily="34" charset="-79"/>
              </a:rPr>
              <a:t>digital</a:t>
            </a:r>
            <a:r>
              <a:rPr lang="en-US" sz="2400" dirty="0" smtClean="0">
                <a:latin typeface="Candara" pitchFamily="34" charset="0"/>
                <a:cs typeface="Gisha" pitchFamily="34" charset="-79"/>
              </a:rPr>
              <a:t> technology. Thankfully, this conference has not demanded a time frame for Universal Health Coverage (UHC).</a:t>
            </a:r>
          </a:p>
          <a:p>
            <a:pPr lvl="0" algn="just"/>
            <a:r>
              <a:rPr lang="en-US" sz="2400" dirty="0" smtClean="0">
                <a:latin typeface="Candara" pitchFamily="34" charset="0"/>
                <a:cs typeface="Gisha" pitchFamily="34" charset="-79"/>
              </a:rPr>
              <a:t>The aim of Universal Health Coverage (UHC) is for everyone to have access to quality health services needed without suffering any financial hardship. These health services include promotion, prevention, diagnosis, treatment and rehabilitation. Achieving UHC is a pivotal target set by all nations for the Sustainable Development Goal 3 (SDG3). </a:t>
            </a:r>
            <a:endParaRPr lang="en-US" sz="2100" dirty="0">
              <a:latin typeface="Candara" pitchFamily="34" charset="0"/>
              <a:ea typeface="Calibri"/>
              <a:cs typeface="Gisha" pitchFamily="34" charset="-79"/>
            </a:endParaRPr>
          </a:p>
        </p:txBody>
      </p:sp>
    </p:spTree>
    <p:extLst>
      <p:ext uri="{BB962C8B-B14F-4D97-AF65-F5344CB8AC3E}">
        <p14:creationId xmlns:p14="http://schemas.microsoft.com/office/powerpoint/2010/main" xmlns="" val="2315687549"/>
      </p:ext>
    </p:extLst>
  </p:cSld>
  <p:clrMapOvr>
    <a:masterClrMapping/>
  </p:clrMapOvr>
  <p:transition spd="slow">
    <p:push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762000"/>
            <a:ext cx="7467600" cy="5562600"/>
          </a:xfrm>
        </p:spPr>
        <p:txBody>
          <a:bodyPr>
            <a:noAutofit/>
          </a:bodyPr>
          <a:lstStyle/>
          <a:p>
            <a:pPr lvl="0" algn="just"/>
            <a:r>
              <a:rPr lang="en-US" sz="2400" dirty="0" smtClean="0">
                <a:latin typeface="Candara" pitchFamily="34" charset="0"/>
              </a:rPr>
              <a:t>Consumer health, where web developers or owners directly reach out to people, poses a challenge of quality of health information, timelessness, and possible abuse by predators on the internet. The quality of information on the internet is </a:t>
            </a:r>
            <a:r>
              <a:rPr lang="en-US" sz="2400" b="1" dirty="0" smtClean="0">
                <a:latin typeface="Candara" pitchFamily="34" charset="0"/>
              </a:rPr>
              <a:t>extremely variable</a:t>
            </a:r>
            <a:r>
              <a:rPr lang="en-US" sz="2400" dirty="0" smtClean="0">
                <a:latin typeface="Candara" pitchFamily="34" charset="0"/>
              </a:rPr>
              <a:t>, limiting its use as a serious information source.</a:t>
            </a:r>
          </a:p>
          <a:p>
            <a:pPr lvl="0" algn="just">
              <a:buNone/>
            </a:pPr>
            <a:r>
              <a:rPr lang="en-US" sz="2400" b="1" dirty="0" smtClean="0">
                <a:latin typeface="Candara" pitchFamily="34" charset="0"/>
              </a:rPr>
              <a:t>(4) Mobile Health</a:t>
            </a:r>
            <a:endParaRPr lang="en-US" sz="2400" dirty="0" smtClean="0">
              <a:latin typeface="Candara" pitchFamily="34" charset="0"/>
            </a:endParaRPr>
          </a:p>
          <a:p>
            <a:pPr lvl="0" algn="just"/>
            <a:r>
              <a:rPr lang="en-US" sz="2400" dirty="0" smtClean="0">
                <a:latin typeface="Candara" pitchFamily="34" charset="0"/>
              </a:rPr>
              <a:t>Mobile health (</a:t>
            </a:r>
            <a:r>
              <a:rPr lang="en-US" sz="2400" dirty="0" err="1" smtClean="0">
                <a:latin typeface="Candara" pitchFamily="34" charset="0"/>
              </a:rPr>
              <a:t>mhealth</a:t>
            </a:r>
            <a:r>
              <a:rPr lang="en-US" sz="2400" dirty="0" smtClean="0">
                <a:latin typeface="Candara" pitchFamily="34" charset="0"/>
              </a:rPr>
              <a:t>) is a medical and public health practice supported by mobile devices, such as mobile phones, smart phones, the internet, patient monitoring devices connected to mobile phones, Personal Digital Assistants (PDAs), and other wireless devices.</a:t>
            </a:r>
            <a:endParaRPr lang="en-US" sz="2400" dirty="0">
              <a:latin typeface="Candara" pitchFamily="34" charset="0"/>
            </a:endParaRPr>
          </a:p>
        </p:txBody>
      </p:sp>
    </p:spTree>
    <p:extLst>
      <p:ext uri="{BB962C8B-B14F-4D97-AF65-F5344CB8AC3E}">
        <p14:creationId xmlns:p14="http://schemas.microsoft.com/office/powerpoint/2010/main" xmlns="" val="3010517218"/>
      </p:ext>
    </p:extLst>
  </p:cSld>
  <p:clrMapOvr>
    <a:masterClrMapping/>
  </p:clrMapOvr>
  <p:transition spd="slow">
    <p:push dir="u"/>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696200" cy="5486400"/>
          </a:xfrm>
        </p:spPr>
        <p:txBody>
          <a:bodyPr>
            <a:noAutofit/>
          </a:bodyPr>
          <a:lstStyle/>
          <a:p>
            <a:pPr lvl="0" algn="just"/>
            <a:r>
              <a:rPr lang="en-US" sz="2400" dirty="0" err="1" smtClean="0">
                <a:latin typeface="Candara" pitchFamily="34" charset="0"/>
              </a:rPr>
              <a:t>mHealth</a:t>
            </a:r>
            <a:r>
              <a:rPr lang="en-US" sz="2400" dirty="0" smtClean="0">
                <a:latin typeface="Candara" pitchFamily="34" charset="0"/>
              </a:rPr>
              <a:t> support includes patients, caretakers, pharmacists, or other healthcare providers making use of digital technology in addition to devices mentioned above, specialized applications called Apps.</a:t>
            </a:r>
          </a:p>
          <a:p>
            <a:pPr lvl="0" algn="just"/>
            <a:r>
              <a:rPr lang="en-US" sz="2400" dirty="0" smtClean="0">
                <a:latin typeface="Candara" pitchFamily="34" charset="0"/>
              </a:rPr>
              <a:t>The top six areas of using mobile phones for health, according to the WHO global survey include:</a:t>
            </a:r>
          </a:p>
          <a:p>
            <a:pPr marL="1257300" lvl="0" algn="just">
              <a:buFont typeface="Candara" pitchFamily="34" charset="0"/>
              <a:buChar char="−"/>
            </a:pPr>
            <a:r>
              <a:rPr lang="en-US" sz="2400" dirty="0" smtClean="0">
                <a:latin typeface="Candara" pitchFamily="34" charset="0"/>
              </a:rPr>
              <a:t>Toll-free emergency</a:t>
            </a:r>
          </a:p>
          <a:p>
            <a:pPr marL="1257300" lvl="0" algn="just">
              <a:buFont typeface="Candara" pitchFamily="34" charset="0"/>
              <a:buChar char="−"/>
            </a:pPr>
            <a:r>
              <a:rPr lang="en-US" sz="2400" dirty="0" smtClean="0">
                <a:latin typeface="Candara" pitchFamily="34" charset="0"/>
              </a:rPr>
              <a:t>Health call </a:t>
            </a:r>
            <a:r>
              <a:rPr lang="en-US" sz="2400" dirty="0" err="1" smtClean="0">
                <a:latin typeface="Candara" pitchFamily="34" charset="0"/>
              </a:rPr>
              <a:t>centres</a:t>
            </a:r>
            <a:endParaRPr lang="en-US" sz="2400" dirty="0" smtClean="0">
              <a:latin typeface="Candara" pitchFamily="34" charset="0"/>
            </a:endParaRPr>
          </a:p>
          <a:p>
            <a:pPr marL="1257300" lvl="0" algn="just">
              <a:buFont typeface="Candara" pitchFamily="34" charset="0"/>
              <a:buChar char="−"/>
            </a:pPr>
            <a:r>
              <a:rPr lang="en-US" sz="2400" dirty="0" smtClean="0">
                <a:latin typeface="Candara" pitchFamily="34" charset="0"/>
              </a:rPr>
              <a:t>Appointment reminders</a:t>
            </a:r>
          </a:p>
          <a:p>
            <a:pPr marL="1257300" lvl="0" algn="just">
              <a:buFont typeface="Candara" pitchFamily="34" charset="0"/>
              <a:buChar char="−"/>
            </a:pPr>
            <a:r>
              <a:rPr lang="en-US" sz="2400" dirty="0" smtClean="0">
                <a:latin typeface="Candara" pitchFamily="34" charset="0"/>
              </a:rPr>
              <a:t>Community </a:t>
            </a:r>
            <a:r>
              <a:rPr lang="en-US" sz="2400" dirty="0" smtClean="0">
                <a:latin typeface="Candara" pitchFamily="34" charset="0"/>
              </a:rPr>
              <a:t>mobilization</a:t>
            </a:r>
            <a:endParaRPr lang="en-US" sz="2400" dirty="0" smtClean="0">
              <a:latin typeface="Candara" pitchFamily="34" charset="0"/>
            </a:endParaRPr>
          </a:p>
          <a:p>
            <a:pPr marL="1257300" lvl="0" algn="just">
              <a:buFont typeface="Candara" pitchFamily="34" charset="0"/>
              <a:buChar char="−"/>
            </a:pPr>
            <a:r>
              <a:rPr lang="en-US" sz="2400" dirty="0" smtClean="0">
                <a:latin typeface="Candara" pitchFamily="34" charset="0"/>
              </a:rPr>
              <a:t>Information delivery, and</a:t>
            </a:r>
          </a:p>
          <a:p>
            <a:pPr marL="1257300" lvl="0" algn="just">
              <a:buFont typeface="Candara" pitchFamily="34" charset="0"/>
              <a:buChar char="−"/>
            </a:pPr>
            <a:r>
              <a:rPr lang="en-US" sz="2400" dirty="0" smtClean="0">
                <a:latin typeface="Candara" pitchFamily="34" charset="0"/>
              </a:rPr>
              <a:t>Mobile </a:t>
            </a:r>
            <a:r>
              <a:rPr lang="en-US" sz="2400" dirty="0" err="1" smtClean="0">
                <a:latin typeface="Candara" pitchFamily="34" charset="0"/>
              </a:rPr>
              <a:t>telehealth</a:t>
            </a:r>
            <a:r>
              <a:rPr lang="en-US" sz="2400" dirty="0" smtClean="0">
                <a:latin typeface="Candara" pitchFamily="34" charset="0"/>
              </a:rPr>
              <a:t> and emergency systems and </a:t>
            </a:r>
            <a:r>
              <a:rPr lang="en-US" sz="2400" dirty="0" err="1" smtClean="0">
                <a:latin typeface="Candara" pitchFamily="34" charset="0"/>
              </a:rPr>
              <a:t>mHealth</a:t>
            </a:r>
            <a:r>
              <a:rPr lang="en-US" sz="2400" dirty="0" smtClean="0">
                <a:latin typeface="Candara" pitchFamily="34" charset="0"/>
              </a:rPr>
              <a:t> applications.</a:t>
            </a:r>
            <a:endParaRPr lang="en-US" sz="2400" dirty="0">
              <a:latin typeface="Candara" pitchFamily="34" charset="0"/>
            </a:endParaRPr>
          </a:p>
        </p:txBody>
      </p:sp>
    </p:spTree>
    <p:extLst>
      <p:ext uri="{BB962C8B-B14F-4D97-AF65-F5344CB8AC3E}">
        <p14:creationId xmlns:p14="http://schemas.microsoft.com/office/powerpoint/2010/main" xmlns="" val="3108876671"/>
      </p:ext>
    </p:extLst>
  </p:cSld>
  <p:clrMapOvr>
    <a:masterClrMapping/>
  </p:clrMapOvr>
  <p:transition spd="slow">
    <p:push dir="u"/>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685800"/>
            <a:ext cx="7772400" cy="5562600"/>
          </a:xfrm>
        </p:spPr>
        <p:txBody>
          <a:bodyPr>
            <a:noAutofit/>
          </a:bodyPr>
          <a:lstStyle/>
          <a:p>
            <a:pPr lvl="0" algn="just"/>
            <a:r>
              <a:rPr lang="en-US" sz="2400" dirty="0" smtClean="0">
                <a:latin typeface="Candara" pitchFamily="34" charset="0"/>
              </a:rPr>
              <a:t>Incorporating mobile health technology has prospective benefits for achieving Universal Health Coverage (UHC</a:t>
            </a:r>
            <a:r>
              <a:rPr lang="en-US" sz="2400" dirty="0" smtClean="0">
                <a:latin typeface="Candara" pitchFamily="34" charset="0"/>
              </a:rPr>
              <a:t>), </a:t>
            </a:r>
            <a:r>
              <a:rPr lang="en-US" sz="2400" dirty="0" smtClean="0">
                <a:latin typeface="Candara" pitchFamily="34" charset="0"/>
              </a:rPr>
              <a:t>improving access to healthcare services particularly for </a:t>
            </a:r>
            <a:r>
              <a:rPr lang="en-US" sz="2400" b="1" dirty="0" smtClean="0">
                <a:latin typeface="Candara" pitchFamily="34" charset="0"/>
              </a:rPr>
              <a:t>hard-to-reach</a:t>
            </a:r>
            <a:r>
              <a:rPr lang="en-US" sz="2400" dirty="0" smtClean="0">
                <a:latin typeface="Candara" pitchFamily="34" charset="0"/>
              </a:rPr>
              <a:t> communities, enhancing knowledge and access to health information for health workers and communities leading to increase in productivity of the health workforce, and access to quality healthcare services.</a:t>
            </a:r>
          </a:p>
          <a:p>
            <a:pPr lvl="0" algn="just"/>
            <a:r>
              <a:rPr lang="en-US" sz="2400" dirty="0" smtClean="0">
                <a:latin typeface="Candara" pitchFamily="34" charset="0"/>
              </a:rPr>
              <a:t>Mobile Health has good prospects of promoting Universal Health Coverage in </a:t>
            </a:r>
            <a:r>
              <a:rPr lang="en-US" sz="2400" b="1" dirty="0" smtClean="0">
                <a:latin typeface="Candara" pitchFamily="34" charset="0"/>
              </a:rPr>
              <a:t>Nigeria</a:t>
            </a:r>
            <a:r>
              <a:rPr lang="en-US" sz="2400" dirty="0" smtClean="0">
                <a:latin typeface="Candara" pitchFamily="34" charset="0"/>
              </a:rPr>
              <a:t>, but there are </a:t>
            </a:r>
            <a:r>
              <a:rPr lang="en-US" sz="2400" b="1" dirty="0" smtClean="0">
                <a:latin typeface="Candara" pitchFamily="34" charset="0"/>
              </a:rPr>
              <a:t>limitations</a:t>
            </a:r>
            <a:r>
              <a:rPr lang="en-US" sz="2400" dirty="0" smtClean="0">
                <a:latin typeface="Candara" pitchFamily="34" charset="0"/>
              </a:rPr>
              <a:t> of poor power supply, poor data collection from evidence – based researches and restricted access to mobile phones and internet apps in </a:t>
            </a:r>
            <a:r>
              <a:rPr lang="en-US" sz="2400" b="1" dirty="0" smtClean="0">
                <a:latin typeface="Candara" pitchFamily="34" charset="0"/>
              </a:rPr>
              <a:t>core rural</a:t>
            </a:r>
            <a:r>
              <a:rPr lang="en-US" sz="2400" dirty="0" smtClean="0">
                <a:latin typeface="Candara" pitchFamily="34" charset="0"/>
              </a:rPr>
              <a:t> communities in Nigeria.</a:t>
            </a:r>
            <a:endParaRPr lang="en-US" sz="2400" dirty="0">
              <a:latin typeface="Candara" pitchFamily="34" charset="0"/>
            </a:endParaRPr>
          </a:p>
        </p:txBody>
      </p:sp>
    </p:spTree>
    <p:extLst>
      <p:ext uri="{BB962C8B-B14F-4D97-AF65-F5344CB8AC3E}">
        <p14:creationId xmlns:p14="http://schemas.microsoft.com/office/powerpoint/2010/main" xmlns="" val="3055039179"/>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620000" cy="5562600"/>
          </a:xfrm>
        </p:spPr>
        <p:txBody>
          <a:bodyPr>
            <a:noAutofit/>
          </a:bodyPr>
          <a:lstStyle/>
          <a:p>
            <a:pPr lvl="0" algn="just"/>
            <a:r>
              <a:rPr lang="en-US" sz="2600" dirty="0" smtClean="0">
                <a:latin typeface="Candara" pitchFamily="34" charset="0"/>
              </a:rPr>
              <a:t>In </a:t>
            </a:r>
            <a:r>
              <a:rPr lang="en-US" sz="2600" b="1" dirty="0" smtClean="0">
                <a:latin typeface="Candara" pitchFamily="34" charset="0"/>
              </a:rPr>
              <a:t>Nigeria</a:t>
            </a:r>
            <a:r>
              <a:rPr lang="en-US" sz="2600" dirty="0" smtClean="0">
                <a:latin typeface="Candara" pitchFamily="34" charset="0"/>
              </a:rPr>
              <a:t>, adoption of mobile health for health survey and surveillance to send appointment reminders, especially across low income groups is cost-effective and reduces country’s cost on out-patient management. For example, </a:t>
            </a:r>
            <a:r>
              <a:rPr lang="en-US" sz="2600" b="1" i="1" dirty="0" err="1" smtClean="0">
                <a:latin typeface="Candara" pitchFamily="34" charset="0"/>
              </a:rPr>
              <a:t>Safermom</a:t>
            </a:r>
            <a:r>
              <a:rPr lang="en-US" sz="2600" dirty="0" smtClean="0">
                <a:latin typeface="Candara" pitchFamily="34" charset="0"/>
              </a:rPr>
              <a:t> and </a:t>
            </a:r>
            <a:r>
              <a:rPr lang="en-US" sz="2600" b="1" i="1" dirty="0" err="1" smtClean="0">
                <a:latin typeface="Candara" pitchFamily="34" charset="0"/>
              </a:rPr>
              <a:t>Mobicare</a:t>
            </a:r>
            <a:r>
              <a:rPr lang="en-US" sz="2600" dirty="0" smtClean="0">
                <a:latin typeface="Candara" pitchFamily="34" charset="0"/>
              </a:rPr>
              <a:t> are low cost </a:t>
            </a:r>
            <a:r>
              <a:rPr lang="en-US" sz="2600" dirty="0" err="1" smtClean="0">
                <a:latin typeface="Candara" pitchFamily="34" charset="0"/>
              </a:rPr>
              <a:t>mHealth</a:t>
            </a:r>
            <a:r>
              <a:rPr lang="en-US" sz="2600" dirty="0" smtClean="0">
                <a:latin typeface="Candara" pitchFamily="34" charset="0"/>
              </a:rPr>
              <a:t> technology devices that deliver vital short message service (SMS) and voice calls in local language. Use of local language is important for rural dwellers. This has led to increases in awareness on pertinent health issues in the country thereby reducing maternal mortality, under – 5 mortality, infectious diseases, like HIV/AIDS, tuberculosis, hepatitis, malaria, amongst others.</a:t>
            </a:r>
            <a:endParaRPr lang="en-US" sz="2600" dirty="0">
              <a:latin typeface="Candara" pitchFamily="34" charset="0"/>
            </a:endParaRPr>
          </a:p>
        </p:txBody>
      </p:sp>
    </p:spTree>
    <p:extLst>
      <p:ext uri="{BB962C8B-B14F-4D97-AF65-F5344CB8AC3E}">
        <p14:creationId xmlns:p14="http://schemas.microsoft.com/office/powerpoint/2010/main" xmlns="" val="818213458"/>
      </p:ext>
    </p:extLst>
  </p:cSld>
  <p:clrMapOvr>
    <a:masterClrMapping/>
  </p:clrMapOvr>
  <p:transition spd="slow">
    <p:push dir="u"/>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696200" cy="5486400"/>
          </a:xfrm>
        </p:spPr>
        <p:txBody>
          <a:bodyPr>
            <a:noAutofit/>
          </a:bodyPr>
          <a:lstStyle/>
          <a:p>
            <a:pPr lvl="0" algn="just"/>
            <a:r>
              <a:rPr lang="en-US" sz="2400" dirty="0" smtClean="0">
                <a:latin typeface="Candara" pitchFamily="34" charset="0"/>
              </a:rPr>
              <a:t>Recently in </a:t>
            </a:r>
            <a:r>
              <a:rPr lang="en-US" sz="2400" b="1" dirty="0" smtClean="0">
                <a:latin typeface="Candara" pitchFamily="34" charset="0"/>
              </a:rPr>
              <a:t>Nigeria</a:t>
            </a:r>
            <a:r>
              <a:rPr lang="en-US" sz="2400" dirty="0" smtClean="0">
                <a:latin typeface="Candara" pitchFamily="34" charset="0"/>
              </a:rPr>
              <a:t>, owing to movement restrictions as a result of COVID-19 pandemic, digital platforms like </a:t>
            </a:r>
            <a:r>
              <a:rPr lang="en-US" sz="2400" b="1" i="1" dirty="0" err="1" smtClean="0">
                <a:latin typeface="Candara" pitchFamily="34" charset="0"/>
              </a:rPr>
              <a:t>Hudibia</a:t>
            </a:r>
            <a:r>
              <a:rPr lang="en-US" sz="2400" dirty="0" smtClean="0">
                <a:latin typeface="Candara" pitchFamily="34" charset="0"/>
              </a:rPr>
              <a:t>, a mobile app that promotes access to quality health service from any part of the country, recorded 400% increase in the number of downloads after one month since the index case of Corona virus was recorded in Nigeria. Apart from mobile applications locally developed, most mobile apps are freely downloadable on Google </a:t>
            </a:r>
            <a:r>
              <a:rPr lang="en-US" sz="2400" dirty="0" err="1" smtClean="0">
                <a:latin typeface="Candara" pitchFamily="34" charset="0"/>
              </a:rPr>
              <a:t>playstore</a:t>
            </a:r>
            <a:r>
              <a:rPr lang="en-US" sz="2400" dirty="0" smtClean="0">
                <a:latin typeface="Candara" pitchFamily="34" charset="0"/>
              </a:rPr>
              <a:t>.</a:t>
            </a:r>
          </a:p>
          <a:p>
            <a:pPr lvl="0" algn="just"/>
            <a:r>
              <a:rPr lang="en-US" sz="2400" dirty="0" smtClean="0">
                <a:latin typeface="Candara" pitchFamily="34" charset="0"/>
              </a:rPr>
              <a:t>Mobile Authentication Service (MAS) is another </a:t>
            </a:r>
            <a:r>
              <a:rPr lang="en-US" sz="2400" dirty="0" err="1" smtClean="0">
                <a:latin typeface="Candara" pitchFamily="34" charset="0"/>
              </a:rPr>
              <a:t>mHealth</a:t>
            </a:r>
            <a:r>
              <a:rPr lang="en-US" sz="2400" dirty="0" smtClean="0">
                <a:latin typeface="Candara" pitchFamily="34" charset="0"/>
              </a:rPr>
              <a:t> initiative introduced by the National Agency for Food, Drug Administration and Control (NAFDAC) to reduce the sale of falsified and Substandard medicine in the country. </a:t>
            </a:r>
            <a:endParaRPr lang="en-US" sz="2400" dirty="0">
              <a:latin typeface="Candara" pitchFamily="34" charset="0"/>
            </a:endParaRPr>
          </a:p>
        </p:txBody>
      </p:sp>
    </p:spTree>
    <p:extLst>
      <p:ext uri="{BB962C8B-B14F-4D97-AF65-F5344CB8AC3E}">
        <p14:creationId xmlns:p14="http://schemas.microsoft.com/office/powerpoint/2010/main" xmlns="" val="3684643341"/>
      </p:ext>
    </p:extLst>
  </p:cSld>
  <p:clrMapOvr>
    <a:masterClrMapping/>
  </p:clrMapOvr>
  <mc:AlternateContent xmlns:mc="http://schemas.openxmlformats.org/markup-compatibility/2006">
    <mc:Choice xmlns:p14="http://schemas.microsoft.com/office/powerpoint/2010/main" xmlns="" Requires="p14">
      <p:transition spd="slow" p14:dur="1300">
        <p14:pan dir="u"/>
      </p:transition>
    </mc:Choice>
    <mc:Fallback>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696200" cy="5791200"/>
          </a:xfrm>
        </p:spPr>
        <p:txBody>
          <a:bodyPr>
            <a:noAutofit/>
          </a:bodyPr>
          <a:lstStyle/>
          <a:p>
            <a:pPr lvl="0" algn="just">
              <a:buNone/>
            </a:pPr>
            <a:r>
              <a:rPr lang="en-US" sz="2400" dirty="0" smtClean="0">
                <a:latin typeface="Candara" pitchFamily="34" charset="0"/>
              </a:rPr>
              <a:t>	A scratch panel with a personal identification number (PIN) is attached to all authorized pharmaceutical products which can be used to confirm the </a:t>
            </a:r>
            <a:r>
              <a:rPr lang="en-US" sz="2400" dirty="0" err="1" smtClean="0">
                <a:latin typeface="Candara" pitchFamily="34" charset="0"/>
              </a:rPr>
              <a:t>authencity</a:t>
            </a:r>
            <a:r>
              <a:rPr lang="en-US" sz="2400" dirty="0" smtClean="0">
                <a:latin typeface="Candara" pitchFamily="34" charset="0"/>
              </a:rPr>
              <a:t> of the product through SMS. This improves access to quality medication in the country, including in the low-income areas.</a:t>
            </a:r>
          </a:p>
          <a:p>
            <a:pPr lvl="0" algn="just">
              <a:buNone/>
            </a:pPr>
            <a:r>
              <a:rPr lang="en-US" sz="2400" b="1" dirty="0" smtClean="0">
                <a:latin typeface="Candara" pitchFamily="34" charset="0"/>
              </a:rPr>
              <a:t>(5) Big Data</a:t>
            </a:r>
          </a:p>
          <a:p>
            <a:pPr lvl="0" algn="just">
              <a:buNone/>
            </a:pPr>
            <a:endParaRPr lang="en-US" sz="600" dirty="0" smtClean="0">
              <a:latin typeface="Candara" pitchFamily="34" charset="0"/>
            </a:endParaRPr>
          </a:p>
          <a:p>
            <a:pPr lvl="0" algn="just"/>
            <a:r>
              <a:rPr lang="en-US" sz="2400" dirty="0" smtClean="0">
                <a:latin typeface="Candara" pitchFamily="34" charset="0"/>
              </a:rPr>
              <a:t>Big data in health refers to large routinely or automatically collected datasets, which are electronically captured and stored. It is </a:t>
            </a:r>
            <a:r>
              <a:rPr lang="en-US" sz="2400" b="1" dirty="0" smtClean="0">
                <a:latin typeface="Candara" pitchFamily="34" charset="0"/>
              </a:rPr>
              <a:t>reusable</a:t>
            </a:r>
            <a:r>
              <a:rPr lang="en-US" sz="2400" dirty="0" smtClean="0">
                <a:latin typeface="Candara" pitchFamily="34" charset="0"/>
              </a:rPr>
              <a:t> in the sense of multipurpose data and comprises the fusion and connection of </a:t>
            </a:r>
            <a:r>
              <a:rPr lang="en-US" sz="2400" b="1" dirty="0" smtClean="0">
                <a:latin typeface="Candara" pitchFamily="34" charset="0"/>
              </a:rPr>
              <a:t>existing</a:t>
            </a:r>
            <a:r>
              <a:rPr lang="en-US" sz="2400" dirty="0" smtClean="0">
                <a:latin typeface="Candara" pitchFamily="34" charset="0"/>
              </a:rPr>
              <a:t> databases for the purpose of improving health and health system performance. It does not refer to data collected for a specific study.</a:t>
            </a:r>
          </a:p>
          <a:p>
            <a:pPr lvl="0" algn="just">
              <a:buNone/>
            </a:pPr>
            <a:endParaRPr lang="en-US" sz="2400" dirty="0">
              <a:latin typeface="Candara" pitchFamily="34" charset="0"/>
            </a:endParaRPr>
          </a:p>
        </p:txBody>
      </p:sp>
    </p:spTree>
    <p:extLst>
      <p:ext uri="{BB962C8B-B14F-4D97-AF65-F5344CB8AC3E}">
        <p14:creationId xmlns:p14="http://schemas.microsoft.com/office/powerpoint/2010/main" xmlns="" val="2420178565"/>
      </p:ext>
    </p:extLst>
  </p:cSld>
  <p:clrMapOvr>
    <a:masterClrMapping/>
  </p:clrMapOvr>
  <p:transition spd="slow">
    <p:push dir="u"/>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838200"/>
            <a:ext cx="7391400" cy="5334000"/>
          </a:xfrm>
        </p:spPr>
        <p:txBody>
          <a:bodyPr>
            <a:noAutofit/>
          </a:bodyPr>
          <a:lstStyle/>
          <a:p>
            <a:pPr lvl="0" algn="just"/>
            <a:r>
              <a:rPr lang="en-US" sz="2600" dirty="0" smtClean="0">
                <a:latin typeface="Candara" pitchFamily="34" charset="0"/>
              </a:rPr>
              <a:t>Leveraging big data to </a:t>
            </a:r>
            <a:r>
              <a:rPr lang="en-US" sz="2600" b="1" dirty="0" smtClean="0">
                <a:latin typeface="Candara" pitchFamily="34" charset="0"/>
              </a:rPr>
              <a:t>find patterns</a:t>
            </a:r>
            <a:r>
              <a:rPr lang="en-US" sz="2600" dirty="0" smtClean="0">
                <a:latin typeface="Candara" pitchFamily="34" charset="0"/>
              </a:rPr>
              <a:t> and predict diseases which helps both medical researchers and health leaders to better understand the diseases  distribution in a country or a community, which if properly used can contribute to building sustainable healthcare systems, collaborate to improve care and outcomes and eventually increase access to healthcare.</a:t>
            </a:r>
          </a:p>
          <a:p>
            <a:pPr lvl="0" algn="just"/>
            <a:r>
              <a:rPr lang="en-US" sz="2600" dirty="0" smtClean="0">
                <a:latin typeface="Candara" pitchFamily="34" charset="0"/>
              </a:rPr>
              <a:t>Accompanying big data concept is </a:t>
            </a:r>
            <a:r>
              <a:rPr lang="en-US" sz="2600" b="1" dirty="0" smtClean="0">
                <a:latin typeface="Candara" pitchFamily="34" charset="0"/>
              </a:rPr>
              <a:t>data analytics</a:t>
            </a:r>
            <a:r>
              <a:rPr lang="en-US" sz="2600" dirty="0" smtClean="0">
                <a:latin typeface="Candara" pitchFamily="34" charset="0"/>
              </a:rPr>
              <a:t> which is evolving into a promising field for providing insight from very large data sets and improving outcomes while reducing costs.</a:t>
            </a:r>
            <a:endParaRPr lang="en-US" sz="2600" dirty="0">
              <a:latin typeface="Candara" pitchFamily="34" charset="0"/>
            </a:endParaRPr>
          </a:p>
        </p:txBody>
      </p:sp>
    </p:spTree>
    <p:extLst>
      <p:ext uri="{BB962C8B-B14F-4D97-AF65-F5344CB8AC3E}">
        <p14:creationId xmlns:p14="http://schemas.microsoft.com/office/powerpoint/2010/main" xmlns="" val="2923442167"/>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696200" cy="5638800"/>
          </a:xfrm>
        </p:spPr>
        <p:txBody>
          <a:bodyPr>
            <a:noAutofit/>
          </a:bodyPr>
          <a:lstStyle/>
          <a:p>
            <a:pPr lvl="0" algn="just">
              <a:buNone/>
            </a:pPr>
            <a:r>
              <a:rPr lang="en-US" sz="2400" b="1" dirty="0" smtClean="0">
                <a:latin typeface="Candara" pitchFamily="34" charset="0"/>
              </a:rPr>
              <a:t>(6) Geographical Information Systems (GIS) for Health</a:t>
            </a:r>
            <a:endParaRPr lang="en-US" sz="2400" dirty="0" smtClean="0">
              <a:latin typeface="Candara" pitchFamily="34" charset="0"/>
            </a:endParaRPr>
          </a:p>
          <a:p>
            <a:pPr lvl="0" algn="just"/>
            <a:r>
              <a:rPr lang="en-US" sz="2400" dirty="0" smtClean="0">
                <a:latin typeface="Candara" pitchFamily="34" charset="0"/>
              </a:rPr>
              <a:t>Among the major challenges to accessing healthcare services is lack of knowledge of existence, of the distance between the place of residence and the healthcare centre, and the </a:t>
            </a:r>
            <a:r>
              <a:rPr lang="en-US" sz="2400" dirty="0" err="1" smtClean="0">
                <a:latin typeface="Candara" pitchFamily="34" charset="0"/>
              </a:rPr>
              <a:t>unaffordability</a:t>
            </a:r>
            <a:r>
              <a:rPr lang="en-US" sz="2400" dirty="0" smtClean="0">
                <a:latin typeface="Candara" pitchFamily="34" charset="0"/>
              </a:rPr>
              <a:t> to transport to the healthcare centre.</a:t>
            </a:r>
          </a:p>
          <a:p>
            <a:pPr lvl="0" algn="just"/>
            <a:r>
              <a:rPr lang="en-US" sz="2400" dirty="0" smtClean="0">
                <a:latin typeface="Candara" pitchFamily="34" charset="0"/>
              </a:rPr>
              <a:t>There are five potential benefits of integrating GIS in healthcare services:</a:t>
            </a:r>
          </a:p>
          <a:p>
            <a:pPr lvl="0" algn="just"/>
            <a:r>
              <a:rPr lang="en-US" sz="2400" dirty="0" smtClean="0">
                <a:latin typeface="Candara" pitchFamily="34" charset="0"/>
              </a:rPr>
              <a:t>Identifying health trends </a:t>
            </a:r>
          </a:p>
          <a:p>
            <a:pPr lvl="0" algn="just"/>
            <a:r>
              <a:rPr lang="en-US" sz="2400" dirty="0" smtClean="0">
                <a:latin typeface="Candara" pitchFamily="34" charset="0"/>
              </a:rPr>
              <a:t>tracking the spread of infectious diseases</a:t>
            </a:r>
          </a:p>
          <a:p>
            <a:pPr lvl="0" algn="just"/>
            <a:r>
              <a:rPr lang="en-US" sz="2400" dirty="0" smtClean="0">
                <a:latin typeface="Candara" pitchFamily="34" charset="0"/>
              </a:rPr>
              <a:t>Utilizing  personal technologies</a:t>
            </a:r>
          </a:p>
          <a:p>
            <a:pPr lvl="0" algn="just"/>
            <a:r>
              <a:rPr lang="en-US" sz="2400" dirty="0" smtClean="0">
                <a:latin typeface="Candara" pitchFamily="34" charset="0"/>
              </a:rPr>
              <a:t>Incorporating social media, and</a:t>
            </a:r>
          </a:p>
          <a:p>
            <a:pPr lvl="0" algn="just"/>
            <a:r>
              <a:rPr lang="en-US" sz="2400" dirty="0" smtClean="0">
                <a:latin typeface="Candara" pitchFamily="34" charset="0"/>
              </a:rPr>
              <a:t>Improving (health) services</a:t>
            </a:r>
            <a:endParaRPr lang="en-US" sz="2400" dirty="0">
              <a:latin typeface="Candara" pitchFamily="34" charset="0"/>
            </a:endParaRPr>
          </a:p>
        </p:txBody>
      </p:sp>
    </p:spTree>
    <p:extLst>
      <p:ext uri="{BB962C8B-B14F-4D97-AF65-F5344CB8AC3E}">
        <p14:creationId xmlns:p14="http://schemas.microsoft.com/office/powerpoint/2010/main" xmlns="" val="3009304386"/>
      </p:ext>
    </p:extLst>
  </p:cSld>
  <p:clrMapOvr>
    <a:masterClrMapping/>
  </p:clrMapOvr>
  <p:transition spd="slow">
    <p:push dir="u"/>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772400" cy="5715000"/>
          </a:xfrm>
        </p:spPr>
        <p:txBody>
          <a:bodyPr>
            <a:noAutofit/>
          </a:bodyPr>
          <a:lstStyle/>
          <a:p>
            <a:pPr lvl="0" algn="just"/>
            <a:r>
              <a:rPr lang="en-US" sz="2400" dirty="0" err="1" smtClean="0">
                <a:latin typeface="Candara" pitchFamily="34" charset="0"/>
              </a:rPr>
              <a:t>Geolocation</a:t>
            </a:r>
            <a:r>
              <a:rPr lang="en-US" sz="2400" dirty="0" smtClean="0">
                <a:latin typeface="Candara" pitchFamily="34" charset="0"/>
              </a:rPr>
              <a:t> technologies for health have made it easier to locate the nearest healthcare centre, provision of the full profile of the centre, and the best method to reach it. Integration of geopolitical data elements (locations) and the thematic data in a database in a database utilize the best of the two worlds as it has become possible to locate the place where a specific type of healthcare service exists.</a:t>
            </a:r>
          </a:p>
          <a:p>
            <a:pPr lvl="0" algn="just">
              <a:buNone/>
            </a:pPr>
            <a:r>
              <a:rPr lang="en-US" sz="2400" b="1" dirty="0" smtClean="0">
                <a:latin typeface="Candara" pitchFamily="34" charset="0"/>
              </a:rPr>
              <a:t>(7) </a:t>
            </a:r>
            <a:r>
              <a:rPr lang="en-US" sz="2400" b="1" dirty="0" err="1" smtClean="0">
                <a:latin typeface="Candara" pitchFamily="34" charset="0"/>
              </a:rPr>
              <a:t>Blockchain</a:t>
            </a:r>
            <a:r>
              <a:rPr lang="en-US" sz="2400" b="1" dirty="0" smtClean="0">
                <a:latin typeface="Candara" pitchFamily="34" charset="0"/>
              </a:rPr>
              <a:t> in healthcare</a:t>
            </a:r>
            <a:endParaRPr lang="en-US" sz="2400" dirty="0" smtClean="0">
              <a:latin typeface="Candara" pitchFamily="34" charset="0"/>
            </a:endParaRPr>
          </a:p>
          <a:p>
            <a:pPr lvl="0" algn="just"/>
            <a:r>
              <a:rPr lang="en-US" sz="2400" dirty="0" err="1" smtClean="0">
                <a:latin typeface="Candara" pitchFamily="34" charset="0"/>
              </a:rPr>
              <a:t>Blockchain</a:t>
            </a:r>
            <a:r>
              <a:rPr lang="en-US" sz="2400" dirty="0" smtClean="0">
                <a:latin typeface="Candara" pitchFamily="34" charset="0"/>
              </a:rPr>
              <a:t> is a </a:t>
            </a:r>
            <a:r>
              <a:rPr lang="en-US" sz="2400" b="1" dirty="0" smtClean="0">
                <a:latin typeface="Candara" pitchFamily="34" charset="0"/>
              </a:rPr>
              <a:t>distributed</a:t>
            </a:r>
            <a:r>
              <a:rPr lang="en-US" sz="2400" dirty="0" smtClean="0">
                <a:latin typeface="Candara" pitchFamily="34" charset="0"/>
              </a:rPr>
              <a:t> digital ledger system, which records and stores transaction records. It facilitates the </a:t>
            </a:r>
            <a:r>
              <a:rPr lang="en-US" sz="2400" b="1" dirty="0" smtClean="0">
                <a:latin typeface="Candara" pitchFamily="34" charset="0"/>
              </a:rPr>
              <a:t>secure</a:t>
            </a:r>
            <a:r>
              <a:rPr lang="en-US" sz="2400" dirty="0" smtClean="0">
                <a:latin typeface="Candara" pitchFamily="34" charset="0"/>
              </a:rPr>
              <a:t> transfer of patient medical records, strengthens healthcare data </a:t>
            </a:r>
            <a:r>
              <a:rPr lang="en-US" sz="2400" dirty="0" err="1" smtClean="0">
                <a:latin typeface="Candara" pitchFamily="34" charset="0"/>
              </a:rPr>
              <a:t>defences</a:t>
            </a:r>
            <a:r>
              <a:rPr lang="en-US" sz="2400" dirty="0" smtClean="0">
                <a:latin typeface="Candara" pitchFamily="34" charset="0"/>
              </a:rPr>
              <a:t>, manages the medicine supply chain and helps healthcare researchers unlock genetic code.</a:t>
            </a:r>
            <a:endParaRPr lang="en-US" sz="24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09600"/>
            <a:ext cx="7924800" cy="6019800"/>
          </a:xfrm>
        </p:spPr>
        <p:txBody>
          <a:bodyPr>
            <a:noAutofit/>
          </a:bodyPr>
          <a:lstStyle/>
          <a:p>
            <a:pPr algn="just"/>
            <a:r>
              <a:rPr lang="en-US" sz="2400" dirty="0" smtClean="0">
                <a:latin typeface="Candara" pitchFamily="34" charset="0"/>
              </a:rPr>
              <a:t>Keeping medical data safe and secure is probably the most </a:t>
            </a:r>
            <a:r>
              <a:rPr lang="en-US" sz="2400" b="1" dirty="0" smtClean="0">
                <a:latin typeface="Candara" pitchFamily="34" charset="0"/>
              </a:rPr>
              <a:t>popular</a:t>
            </a:r>
            <a:r>
              <a:rPr lang="en-US" sz="2400" dirty="0" smtClean="0">
                <a:latin typeface="Candara" pitchFamily="34" charset="0"/>
              </a:rPr>
              <a:t> </a:t>
            </a:r>
            <a:r>
              <a:rPr lang="en-US" sz="2400" dirty="0" err="1" smtClean="0">
                <a:latin typeface="Candara" pitchFamily="34" charset="0"/>
              </a:rPr>
              <a:t>blockchain</a:t>
            </a:r>
            <a:r>
              <a:rPr lang="en-US" sz="2400" dirty="0" smtClean="0">
                <a:latin typeface="Candara" pitchFamily="34" charset="0"/>
              </a:rPr>
              <a:t> healthcare application at the moment as security is a major issue in the healthcare industry. </a:t>
            </a:r>
            <a:r>
              <a:rPr lang="en-US" sz="2400" dirty="0" err="1" smtClean="0">
                <a:latin typeface="Candara" pitchFamily="34" charset="0"/>
              </a:rPr>
              <a:t>Blockchain’s</a:t>
            </a:r>
            <a:r>
              <a:rPr lang="en-US" sz="2400" dirty="0" smtClean="0">
                <a:latin typeface="Candara" pitchFamily="34" charset="0"/>
              </a:rPr>
              <a:t> ability to keep an </a:t>
            </a:r>
            <a:r>
              <a:rPr lang="en-US" sz="2400" b="1" dirty="0" smtClean="0">
                <a:latin typeface="Candara" pitchFamily="34" charset="0"/>
              </a:rPr>
              <a:t>incorruptible</a:t>
            </a:r>
            <a:r>
              <a:rPr lang="en-US" sz="2400" dirty="0" smtClean="0">
                <a:latin typeface="Candara" pitchFamily="34" charset="0"/>
              </a:rPr>
              <a:t>, decentralized and transparent log of all patient data makes it a technology ideal for security applications. </a:t>
            </a:r>
            <a:r>
              <a:rPr lang="en-US" sz="2400" dirty="0" err="1" smtClean="0">
                <a:latin typeface="Candara" pitchFamily="34" charset="0"/>
              </a:rPr>
              <a:t>Blockchain</a:t>
            </a:r>
            <a:r>
              <a:rPr lang="en-US" sz="2400" dirty="0" smtClean="0">
                <a:latin typeface="Candara" pitchFamily="34" charset="0"/>
              </a:rPr>
              <a:t> is also private, concealing the identity of any individual with complex and secure codes that can protect the sensitivity of medical codes. Increasing security and trust would encourage more people to come forward to use healthcare systems. For patients, in particular, </a:t>
            </a:r>
            <a:r>
              <a:rPr lang="en-US" sz="2400" dirty="0" err="1" smtClean="0">
                <a:latin typeface="Candara" pitchFamily="34" charset="0"/>
              </a:rPr>
              <a:t>blockchain</a:t>
            </a:r>
            <a:r>
              <a:rPr lang="en-US" sz="2400" dirty="0" smtClean="0">
                <a:latin typeface="Candara" pitchFamily="34" charset="0"/>
              </a:rPr>
              <a:t> allows payment through </a:t>
            </a:r>
            <a:r>
              <a:rPr lang="en-US" sz="2400" dirty="0" err="1" smtClean="0">
                <a:latin typeface="Candara" pitchFamily="34" charset="0"/>
              </a:rPr>
              <a:t>cryptocurrencies</a:t>
            </a:r>
            <a:r>
              <a:rPr lang="en-US" sz="2400" dirty="0" smtClean="0">
                <a:latin typeface="Candara" pitchFamily="34" charset="0"/>
              </a:rPr>
              <a:t>, which is becoming a trend in the money market. With </a:t>
            </a:r>
            <a:r>
              <a:rPr lang="en-US" sz="2400" dirty="0" err="1" smtClean="0">
                <a:latin typeface="Candara" pitchFamily="34" charset="0"/>
              </a:rPr>
              <a:t>blockchain</a:t>
            </a:r>
            <a:r>
              <a:rPr lang="en-US" sz="2400" dirty="0" smtClean="0">
                <a:latin typeface="Candara" pitchFamily="34" charset="0"/>
              </a:rPr>
              <a:t> technology, pharmaceutical companies can fight against counterfeit and poor quality drugs.</a:t>
            </a:r>
          </a:p>
          <a:p>
            <a:pPr lvl="0" algn="just"/>
            <a:endParaRPr lang="en-US" sz="24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077200" cy="5486400"/>
          </a:xfrm>
        </p:spPr>
        <p:txBody>
          <a:bodyPr>
            <a:noAutofit/>
          </a:bodyPr>
          <a:lstStyle/>
          <a:p>
            <a:pPr lvl="0" algn="just"/>
            <a:r>
              <a:rPr lang="en-US" sz="2400" dirty="0" smtClean="0">
                <a:latin typeface="Candara" pitchFamily="34" charset="0"/>
              </a:rPr>
              <a:t>Digital technologies and innovations are playing major roles in achieving this objective. The situation and prospects within the pharmaceutical industry in Nigeria will be discussed in the course of the address. </a:t>
            </a:r>
          </a:p>
          <a:p>
            <a:pPr lvl="0" algn="just"/>
            <a:r>
              <a:rPr lang="en-US" sz="2400" dirty="0" smtClean="0">
                <a:latin typeface="Candara" pitchFamily="34" charset="0"/>
              </a:rPr>
              <a:t>The word “digital” comes from the Latin word “</a:t>
            </a:r>
            <a:r>
              <a:rPr lang="en-US" sz="2400" dirty="0" err="1" smtClean="0">
                <a:latin typeface="Candara" pitchFamily="34" charset="0"/>
              </a:rPr>
              <a:t>digitus</a:t>
            </a:r>
            <a:r>
              <a:rPr lang="en-US" sz="2400" dirty="0" smtClean="0">
                <a:latin typeface="Candara" pitchFamily="34" charset="0"/>
              </a:rPr>
              <a:t>”, meaning finger, which refers to one of the oldest tools for counting. Digital technology involves tools, systems and devices that can generate, create, store, or process data. The data processing and logic capabilities are enabled through microprocessors that are programmed to perform various functions. The invention of the microchip and the semiconductor transistor in the late 1950s, that are still most commonly used today, enabled analog computing </a:t>
            </a:r>
            <a:r>
              <a:rPr lang="en-US" sz="2400" b="1" dirty="0" smtClean="0">
                <a:solidFill>
                  <a:srgbClr val="C00000"/>
                </a:solidFill>
                <a:latin typeface="Candara" pitchFamily="34" charset="0"/>
              </a:rPr>
              <a:t>to go digital.</a:t>
            </a:r>
            <a:endParaRPr lang="en-US" sz="2400" dirty="0" smtClean="0">
              <a:solidFill>
                <a:srgbClr val="C00000"/>
              </a:solidFill>
              <a:latin typeface="Candara" pitchFamily="34" charset="0"/>
            </a:endParaRPr>
          </a:p>
          <a:p>
            <a:pPr lvl="0" algn="just">
              <a:lnSpc>
                <a:spcPct val="150000"/>
              </a:lnSpc>
              <a:spcBef>
                <a:spcPts val="0"/>
              </a:spcBef>
              <a:buFont typeface="Times New Roman"/>
              <a:buChar char="-"/>
            </a:pPr>
            <a:endParaRPr lang="en-US" sz="2100" dirty="0">
              <a:latin typeface="Candara" pitchFamily="34" charset="0"/>
              <a:ea typeface="Calibri"/>
              <a:cs typeface="Gisha" pitchFamily="34" charset="-79"/>
            </a:endParaRPr>
          </a:p>
        </p:txBody>
      </p:sp>
    </p:spTree>
    <p:extLst>
      <p:ext uri="{BB962C8B-B14F-4D97-AF65-F5344CB8AC3E}">
        <p14:creationId xmlns:p14="http://schemas.microsoft.com/office/powerpoint/2010/main" xmlns="" val="611203224"/>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772400" cy="5715000"/>
          </a:xfrm>
        </p:spPr>
        <p:txBody>
          <a:bodyPr>
            <a:noAutofit/>
          </a:bodyPr>
          <a:lstStyle/>
          <a:p>
            <a:pPr lvl="0" algn="just">
              <a:buNone/>
            </a:pPr>
            <a:r>
              <a:rPr lang="en-US" sz="2500" b="1" dirty="0" smtClean="0">
                <a:latin typeface="Candara" pitchFamily="34" charset="0"/>
              </a:rPr>
              <a:t>(8) The Internet of Things (</a:t>
            </a:r>
            <a:r>
              <a:rPr lang="en-US" sz="2500" b="1" dirty="0" err="1" smtClean="0">
                <a:latin typeface="Candara" pitchFamily="34" charset="0"/>
              </a:rPr>
              <a:t>IoT</a:t>
            </a:r>
            <a:r>
              <a:rPr lang="en-US" sz="2500" b="1" dirty="0" smtClean="0">
                <a:latin typeface="Candara" pitchFamily="34" charset="0"/>
              </a:rPr>
              <a:t>)</a:t>
            </a:r>
            <a:endParaRPr lang="en-US" sz="2500" dirty="0" smtClean="0">
              <a:latin typeface="Candara" pitchFamily="34" charset="0"/>
            </a:endParaRPr>
          </a:p>
          <a:p>
            <a:pPr lvl="0" algn="just"/>
            <a:r>
              <a:rPr lang="en-US" sz="2500" dirty="0" smtClean="0">
                <a:latin typeface="Candara" pitchFamily="34" charset="0"/>
              </a:rPr>
              <a:t>The </a:t>
            </a:r>
            <a:r>
              <a:rPr lang="en-US" sz="2500" dirty="0" err="1" smtClean="0">
                <a:latin typeface="Candara" pitchFamily="34" charset="0"/>
              </a:rPr>
              <a:t>IoT</a:t>
            </a:r>
            <a:r>
              <a:rPr lang="en-US" sz="2500" dirty="0" smtClean="0">
                <a:latin typeface="Candara" pitchFamily="34" charset="0"/>
              </a:rPr>
              <a:t> </a:t>
            </a:r>
            <a:r>
              <a:rPr lang="en-US" sz="2500" dirty="0" smtClean="0">
                <a:latin typeface="Candara" pitchFamily="34" charset="0"/>
              </a:rPr>
              <a:t>is a network of physical devices uses </a:t>
            </a:r>
            <a:r>
              <a:rPr lang="en-US" sz="2500" b="1" dirty="0" smtClean="0">
                <a:latin typeface="Candara" pitchFamily="34" charset="0"/>
              </a:rPr>
              <a:t>connectivity</a:t>
            </a:r>
            <a:r>
              <a:rPr lang="en-US" sz="2500" dirty="0" smtClean="0">
                <a:latin typeface="Candara" pitchFamily="34" charset="0"/>
              </a:rPr>
              <a:t> to enable the exchange of data. The Internet of Medical Thing (</a:t>
            </a:r>
            <a:r>
              <a:rPr lang="en-US" sz="2500" dirty="0" err="1" smtClean="0">
                <a:latin typeface="Candara" pitchFamily="34" charset="0"/>
              </a:rPr>
              <a:t>IoMT</a:t>
            </a:r>
            <a:r>
              <a:rPr lang="en-US" sz="2500" dirty="0" smtClean="0">
                <a:latin typeface="Candara" pitchFamily="34" charset="0"/>
              </a:rPr>
              <a:t>) has allowed patients to stay at home (or anywhere) and yet provide health data about themselves to specialized </a:t>
            </a:r>
            <a:r>
              <a:rPr lang="en-US" sz="2500" dirty="0" err="1" smtClean="0">
                <a:latin typeface="Candara" pitchFamily="34" charset="0"/>
              </a:rPr>
              <a:t>centres</a:t>
            </a:r>
            <a:r>
              <a:rPr lang="en-US" sz="2500" dirty="0" smtClean="0">
                <a:latin typeface="Candara" pitchFamily="34" charset="0"/>
              </a:rPr>
              <a:t> for monitoring purposes. This </a:t>
            </a:r>
            <a:r>
              <a:rPr lang="en-US" sz="2500" b="1" dirty="0" smtClean="0">
                <a:latin typeface="Candara" pitchFamily="34" charset="0"/>
              </a:rPr>
              <a:t>amalgamation</a:t>
            </a:r>
            <a:r>
              <a:rPr lang="en-US" sz="2500" dirty="0" smtClean="0">
                <a:latin typeface="Candara" pitchFamily="34" charset="0"/>
              </a:rPr>
              <a:t> of medical devices and applications that can connect to healthcare information technology (IT) systems using networking technologies implies that patients can still access healthcare services enabled by technology without them leaving their places. </a:t>
            </a:r>
            <a:r>
              <a:rPr lang="en-US" sz="2500" b="1" dirty="0" smtClean="0">
                <a:latin typeface="Candara" pitchFamily="34" charset="0"/>
              </a:rPr>
              <a:t>Wearable</a:t>
            </a:r>
            <a:r>
              <a:rPr lang="en-US" sz="2500" dirty="0" smtClean="0">
                <a:latin typeface="Candara" pitchFamily="34" charset="0"/>
              </a:rPr>
              <a:t> device for health monitoring are technologies that can be worn on the human body.</a:t>
            </a:r>
            <a:endParaRPr lang="en-US" sz="25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772400" cy="5715000"/>
          </a:xfrm>
        </p:spPr>
        <p:txBody>
          <a:bodyPr>
            <a:noAutofit/>
          </a:bodyPr>
          <a:lstStyle/>
          <a:p>
            <a:pPr lvl="0" algn="just"/>
            <a:r>
              <a:rPr lang="en-US" sz="2400" dirty="0" smtClean="0">
                <a:latin typeface="Candara" pitchFamily="34" charset="0"/>
              </a:rPr>
              <a:t>The relevant technologies have been used to:</a:t>
            </a:r>
          </a:p>
          <a:p>
            <a:pPr marL="971550" lvl="0" algn="just">
              <a:buFont typeface="Candara" pitchFamily="34" charset="0"/>
              <a:buChar char="−"/>
            </a:pPr>
            <a:r>
              <a:rPr lang="en-US" sz="2400" dirty="0" smtClean="0">
                <a:latin typeface="Candara" pitchFamily="34" charset="0"/>
              </a:rPr>
              <a:t>Reduce unnecessary hospital visits and the burden on healthcare systems by connecting patients to their health practitioners.</a:t>
            </a:r>
          </a:p>
          <a:p>
            <a:pPr marL="971550" lvl="0" algn="just">
              <a:buFont typeface="Candara" pitchFamily="34" charset="0"/>
              <a:buChar char="−"/>
            </a:pPr>
            <a:r>
              <a:rPr lang="en-US" sz="2400" dirty="0" smtClean="0">
                <a:latin typeface="Candara" pitchFamily="34" charset="0"/>
              </a:rPr>
              <a:t>Allowing the transfer of medical data over a secure network.</a:t>
            </a:r>
          </a:p>
          <a:p>
            <a:pPr marL="971550" lvl="0" algn="just">
              <a:buFont typeface="Candara" pitchFamily="34" charset="0"/>
              <a:buChar char="−"/>
            </a:pPr>
            <a:r>
              <a:rPr lang="en-US" sz="2400" dirty="0" smtClean="0">
                <a:latin typeface="Candara" pitchFamily="34" charset="0"/>
              </a:rPr>
              <a:t>Empowering individuals to better control their healthy lifestyle, well-being and fitness.</a:t>
            </a:r>
          </a:p>
          <a:p>
            <a:pPr lvl="0" algn="just">
              <a:buNone/>
            </a:pPr>
            <a:r>
              <a:rPr lang="en-US" sz="2400" b="1" dirty="0" smtClean="0">
                <a:latin typeface="Candara" pitchFamily="34" charset="0"/>
              </a:rPr>
              <a:t>(9) Artificial Intelligence (AI)</a:t>
            </a:r>
            <a:endParaRPr lang="en-US" sz="2400" dirty="0" smtClean="0">
              <a:latin typeface="Candara" pitchFamily="34" charset="0"/>
            </a:endParaRPr>
          </a:p>
          <a:p>
            <a:pPr algn="just"/>
            <a:r>
              <a:rPr lang="en-US" sz="2400" dirty="0" smtClean="0">
                <a:latin typeface="Candara" pitchFamily="34" charset="0"/>
              </a:rPr>
              <a:t>First coined in 1956, Artificial Intelligence (AI) is the ability of a computer or computer controlled robot to perform tasks that are commonly associated with the intellectual process characteristic of humans, such as the ability to reason or think. </a:t>
            </a:r>
            <a:endParaRPr lang="en-US" sz="24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772400" cy="5715000"/>
          </a:xfrm>
        </p:spPr>
        <p:txBody>
          <a:bodyPr>
            <a:noAutofit/>
          </a:bodyPr>
          <a:lstStyle/>
          <a:p>
            <a:pPr lvl="0" algn="just">
              <a:buNone/>
            </a:pPr>
            <a:r>
              <a:rPr lang="en-US" sz="2600" dirty="0" smtClean="0">
                <a:latin typeface="Candara" pitchFamily="34" charset="0"/>
              </a:rPr>
              <a:t>	AI makes it possible for machines to learn from experience (</a:t>
            </a:r>
            <a:r>
              <a:rPr lang="en-US" sz="2600" b="1" dirty="0" smtClean="0">
                <a:latin typeface="Candara" pitchFamily="34" charset="0"/>
              </a:rPr>
              <a:t>Machine Learning</a:t>
            </a:r>
            <a:r>
              <a:rPr lang="en-US" sz="2600" dirty="0" smtClean="0">
                <a:latin typeface="Candara" pitchFamily="34" charset="0"/>
              </a:rPr>
              <a:t>), adjust to new inputs and perform human-like tasks. AI is accomplished by studying the patterns of the human brain and analyzing the cognitive process. The outcome of these studies develops </a:t>
            </a:r>
            <a:r>
              <a:rPr lang="en-US" sz="2600" b="1" dirty="0" smtClean="0">
                <a:latin typeface="Candara" pitchFamily="34" charset="0"/>
              </a:rPr>
              <a:t>intelligent</a:t>
            </a:r>
            <a:r>
              <a:rPr lang="en-US" sz="2600" dirty="0" smtClean="0">
                <a:latin typeface="Candara" pitchFamily="34" charset="0"/>
              </a:rPr>
              <a:t> software and systems.</a:t>
            </a:r>
          </a:p>
          <a:p>
            <a:pPr lvl="0" algn="just"/>
            <a:r>
              <a:rPr lang="en-US" sz="2600" b="1" dirty="0" smtClean="0">
                <a:latin typeface="Candara" pitchFamily="34" charset="0"/>
              </a:rPr>
              <a:t>Machine Learning</a:t>
            </a:r>
            <a:r>
              <a:rPr lang="en-US" sz="2600" dirty="0" smtClean="0">
                <a:latin typeface="Candara" pitchFamily="34" charset="0"/>
              </a:rPr>
              <a:t> (ML) is an application of AI that uses algorithms and mathematical models of data to help a computer learn without direct instructions. This helps a computer system to continue to learn and improve on its own, based on experience.</a:t>
            </a:r>
          </a:p>
          <a:p>
            <a:pPr lvl="0" algn="just"/>
            <a:endParaRPr lang="en-US" sz="26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772400" cy="5410200"/>
          </a:xfrm>
        </p:spPr>
        <p:txBody>
          <a:bodyPr>
            <a:noAutofit/>
          </a:bodyPr>
          <a:lstStyle/>
          <a:p>
            <a:pPr lvl="0" algn="just"/>
            <a:r>
              <a:rPr lang="en-US" sz="2600" b="1" dirty="0" smtClean="0">
                <a:latin typeface="Candara" pitchFamily="34" charset="0"/>
              </a:rPr>
              <a:t>Deep Learning</a:t>
            </a:r>
            <a:r>
              <a:rPr lang="en-US" sz="2600" dirty="0" smtClean="0">
                <a:latin typeface="Candara" pitchFamily="34" charset="0"/>
              </a:rPr>
              <a:t> (DL) is a subset of ML that uses multi-layered neural networks, called deep neural networks, to simulate the complex decision-making power of human brain. DL models can recognize </a:t>
            </a:r>
            <a:r>
              <a:rPr lang="en-US" sz="2600" b="1" dirty="0" smtClean="0">
                <a:latin typeface="Candara" pitchFamily="34" charset="0"/>
              </a:rPr>
              <a:t>complex</a:t>
            </a:r>
            <a:r>
              <a:rPr lang="en-US" sz="2600" dirty="0" smtClean="0">
                <a:latin typeface="Candara" pitchFamily="34" charset="0"/>
              </a:rPr>
              <a:t> patterns in pictures, texts, sounds, and other data to produce accurate insights and </a:t>
            </a:r>
            <a:r>
              <a:rPr lang="en-US" sz="2600" b="1" dirty="0" smtClean="0">
                <a:latin typeface="Candara" pitchFamily="34" charset="0"/>
              </a:rPr>
              <a:t>predictions</a:t>
            </a:r>
            <a:r>
              <a:rPr lang="en-US" sz="2600" dirty="0" smtClean="0">
                <a:latin typeface="Candara" pitchFamily="34" charset="0"/>
              </a:rPr>
              <a:t>. Some form of deep learning powers most of the AI in our lives today.</a:t>
            </a:r>
          </a:p>
          <a:p>
            <a:pPr lvl="0" algn="just"/>
            <a:r>
              <a:rPr lang="en-US" sz="2600" b="1" dirty="0" smtClean="0">
                <a:latin typeface="Candara" pitchFamily="34" charset="0"/>
              </a:rPr>
              <a:t>Generative AI </a:t>
            </a:r>
            <a:r>
              <a:rPr lang="en-US" sz="2600" dirty="0" smtClean="0">
                <a:latin typeface="Candara" pitchFamily="34" charset="0"/>
              </a:rPr>
              <a:t>is a type of AI that utilizes ML, </a:t>
            </a:r>
            <a:r>
              <a:rPr lang="en-US" sz="2600" b="1" dirty="0" smtClean="0">
                <a:latin typeface="Candara" pitchFamily="34" charset="0"/>
              </a:rPr>
              <a:t>not</a:t>
            </a:r>
            <a:r>
              <a:rPr lang="en-US" sz="2600" dirty="0" smtClean="0">
                <a:latin typeface="Candara" pitchFamily="34" charset="0"/>
              </a:rPr>
              <a:t> to analyze data and make predictions, based on them (which is how </a:t>
            </a:r>
            <a:r>
              <a:rPr lang="en-US" sz="2600" b="1" dirty="0" smtClean="0">
                <a:latin typeface="Candara" pitchFamily="34" charset="0"/>
              </a:rPr>
              <a:t>predictive</a:t>
            </a:r>
            <a:r>
              <a:rPr lang="en-US" sz="2600" dirty="0" smtClean="0">
                <a:latin typeface="Candara" pitchFamily="34" charset="0"/>
              </a:rPr>
              <a:t> AI works), but to generate original content! So, all ML is AI, but not all AI is ML, and so forth.</a:t>
            </a: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772400" cy="5715000"/>
          </a:xfrm>
        </p:spPr>
        <p:txBody>
          <a:bodyPr>
            <a:noAutofit/>
          </a:bodyPr>
          <a:lstStyle/>
          <a:p>
            <a:pPr algn="just"/>
            <a:r>
              <a:rPr lang="en-US" sz="2400" dirty="0" smtClean="0">
                <a:latin typeface="Candara" pitchFamily="34" charset="0"/>
              </a:rPr>
              <a:t>According to a WHO survey in 2017, there are still about 400 million people who do not even get essential healthcare support and services. AI can help reduce this number, but the main challenge to its implementation is the need for huge financial support.</a:t>
            </a:r>
          </a:p>
          <a:p>
            <a:pPr lvl="0" algn="just">
              <a:buNone/>
            </a:pPr>
            <a:r>
              <a:rPr lang="en-US" sz="2400" b="1" dirty="0" smtClean="0">
                <a:latin typeface="Candara" pitchFamily="34" charset="0"/>
              </a:rPr>
              <a:t>(10) Cloud </a:t>
            </a:r>
            <a:r>
              <a:rPr lang="en-US" sz="2400" b="1" dirty="0" smtClean="0">
                <a:latin typeface="Candara" pitchFamily="34" charset="0"/>
              </a:rPr>
              <a:t>Technology</a:t>
            </a:r>
            <a:endParaRPr lang="en-US" sz="2400" dirty="0" smtClean="0">
              <a:latin typeface="Candara" pitchFamily="34" charset="0"/>
            </a:endParaRPr>
          </a:p>
          <a:p>
            <a:pPr lvl="0" algn="just"/>
            <a:r>
              <a:rPr lang="en-US" sz="2400" dirty="0" smtClean="0">
                <a:latin typeface="Candara" pitchFamily="34" charset="0"/>
              </a:rPr>
              <a:t>Cloud (computing) technology essentially means having the ability to store and access data and </a:t>
            </a:r>
            <a:r>
              <a:rPr lang="en-US" sz="2400" dirty="0" err="1" smtClean="0">
                <a:latin typeface="Candara" pitchFamily="34" charset="0"/>
              </a:rPr>
              <a:t>programmes</a:t>
            </a:r>
            <a:r>
              <a:rPr lang="en-US" sz="2400" dirty="0" smtClean="0">
                <a:latin typeface="Candara" pitchFamily="34" charset="0"/>
              </a:rPr>
              <a:t> over the internet </a:t>
            </a:r>
            <a:r>
              <a:rPr lang="en-US" sz="2400" b="1" dirty="0" smtClean="0">
                <a:latin typeface="Candara" pitchFamily="34" charset="0"/>
              </a:rPr>
              <a:t>(“the cloud”)</a:t>
            </a:r>
            <a:r>
              <a:rPr lang="en-US" sz="2400" dirty="0" smtClean="0">
                <a:latin typeface="Candara" pitchFamily="34" charset="0"/>
              </a:rPr>
              <a:t> instead of a hard drive. This means business </a:t>
            </a:r>
            <a:r>
              <a:rPr lang="en-US" sz="2400" b="1" dirty="0" smtClean="0">
                <a:latin typeface="Candara" pitchFamily="34" charset="0"/>
              </a:rPr>
              <a:t>of any size</a:t>
            </a:r>
            <a:r>
              <a:rPr lang="en-US" sz="2400" dirty="0" smtClean="0">
                <a:latin typeface="Candara" pitchFamily="34" charset="0"/>
              </a:rPr>
              <a:t> can harness powerful software and IT infrastructure to become bigger, leaner and more agile, as well as </a:t>
            </a:r>
            <a:r>
              <a:rPr lang="en-US" sz="2400" b="1" dirty="0" smtClean="0">
                <a:latin typeface="Candara" pitchFamily="34" charset="0"/>
              </a:rPr>
              <a:t>compete</a:t>
            </a:r>
            <a:r>
              <a:rPr lang="en-US" sz="2400" dirty="0" smtClean="0">
                <a:latin typeface="Candara" pitchFamily="34" charset="0"/>
              </a:rPr>
              <a:t> with much larger companies. Cloud computing providers store and process data in a location that is separate from end users. </a:t>
            </a:r>
          </a:p>
          <a:p>
            <a:pPr lvl="0" algn="just">
              <a:buNone/>
            </a:pPr>
            <a:endParaRPr lang="en-US" sz="24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772400" cy="5715000"/>
          </a:xfrm>
        </p:spPr>
        <p:txBody>
          <a:bodyPr>
            <a:noAutofit/>
          </a:bodyPr>
          <a:lstStyle/>
          <a:p>
            <a:pPr lvl="0" algn="just">
              <a:buNone/>
            </a:pPr>
            <a:r>
              <a:rPr lang="en-US" sz="2600" dirty="0" smtClean="0">
                <a:latin typeface="Candara" pitchFamily="34" charset="0"/>
              </a:rPr>
              <a:t>	Cloud technology offers faster innovation, flexible resources, and economies of scale. It helps businesses stay at the forefront of technology without having to make large investments in purchasing, maintaining and servicing equipment themselves.</a:t>
            </a:r>
          </a:p>
          <a:p>
            <a:pPr lvl="0" algn="just">
              <a:buNone/>
            </a:pPr>
            <a:endParaRPr lang="en-US" sz="1200" dirty="0" smtClean="0">
              <a:latin typeface="Candara" pitchFamily="34" charset="0"/>
            </a:endParaRPr>
          </a:p>
          <a:p>
            <a:pPr algn="just">
              <a:buNone/>
            </a:pPr>
            <a:r>
              <a:rPr lang="en-US" sz="2600" dirty="0" smtClean="0">
                <a:latin typeface="Candara" pitchFamily="34" charset="0"/>
              </a:rPr>
              <a:t>	Cloud technology is a steady trend for businesses in various industries. In the pharmacy world, the innovation allows for more efficient work. It provides the opportunity for data analysis, increased information security, and scaling ability, which allows for the storage of a huge amount of patient data.</a:t>
            </a:r>
          </a:p>
          <a:p>
            <a:pPr lvl="0" algn="just">
              <a:buNone/>
            </a:pPr>
            <a:endParaRPr lang="en-US" sz="26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838200"/>
            <a:ext cx="7620000" cy="5638800"/>
          </a:xfrm>
        </p:spPr>
        <p:txBody>
          <a:bodyPr>
            <a:noAutofit/>
          </a:bodyPr>
          <a:lstStyle/>
          <a:p>
            <a:pPr algn="ctr">
              <a:buNone/>
            </a:pPr>
            <a:r>
              <a:rPr lang="en-US" sz="3000" b="1" dirty="0" smtClean="0">
                <a:solidFill>
                  <a:srgbClr val="C00000"/>
                </a:solidFill>
                <a:latin typeface="Candara" pitchFamily="34" charset="0"/>
              </a:rPr>
              <a:t>	DIGITAL TRANSFORMATION IN THE PHARMACEUTICAL INDUSTRY</a:t>
            </a:r>
          </a:p>
          <a:p>
            <a:pPr algn="just">
              <a:buNone/>
            </a:pPr>
            <a:endParaRPr lang="en-US" sz="1100" dirty="0" smtClean="0">
              <a:latin typeface="Candara" pitchFamily="34" charset="0"/>
            </a:endParaRPr>
          </a:p>
          <a:p>
            <a:pPr lvl="0" algn="just"/>
            <a:r>
              <a:rPr lang="en-US" sz="2800" dirty="0" smtClean="0">
                <a:latin typeface="Candara" pitchFamily="34" charset="0"/>
              </a:rPr>
              <a:t>The pharmaceutical industry is one of the fastest growing economic sectors. Thus, the global pharmaceutical market has experienced significant growth in recent years. For 2023, the total global pharmaceutical market was estimated at around 1.6 trillion US dollars. This is an increase of over </a:t>
            </a:r>
            <a:r>
              <a:rPr lang="en-US" sz="2800" dirty="0" smtClean="0">
                <a:latin typeface="Candara" pitchFamily="34" charset="0"/>
              </a:rPr>
              <a:t>100 billion </a:t>
            </a:r>
            <a:r>
              <a:rPr lang="en-US" sz="2800" dirty="0" smtClean="0">
                <a:latin typeface="Candara" pitchFamily="34" charset="0"/>
              </a:rPr>
              <a:t>dollars compared to 2022. The pharmaceutical market is expanding at a compound annual growth rate (CAGR) of 6.15% from 2024 to 2033.</a:t>
            </a:r>
          </a:p>
        </p:txBody>
      </p:sp>
    </p:spTree>
    <p:extLst>
      <p:ext uri="{BB962C8B-B14F-4D97-AF65-F5344CB8AC3E}">
        <p14:creationId xmlns:p14="http://schemas.microsoft.com/office/powerpoint/2010/main" xmlns="" val="596306985"/>
      </p:ext>
    </p:extLst>
  </p:cSld>
  <p:clrMapOvr>
    <a:masterClrMapping/>
  </p:clrMapOvr>
  <p:transition spd="slow">
    <p:cove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400800"/>
          </a:xfrm>
        </p:spPr>
        <p:txBody>
          <a:bodyPr>
            <a:noAutofit/>
          </a:bodyPr>
          <a:lstStyle/>
          <a:p>
            <a:pPr algn="just"/>
            <a:r>
              <a:rPr lang="en-US" sz="2400" dirty="0" smtClean="0">
                <a:latin typeface="Candara" pitchFamily="34" charset="0"/>
              </a:rPr>
              <a:t>The incorporation of digital technologies and innovations into the activities of many pharmaceutical companies has revolutionized the industry. Digitalization is helping to give companies an edge over their competitors in understanding and predicting consumer demands and increasing supply chain efficiency. While digitization focuses on converting and recording data, digitalization is all about developing processes and changing work flows to improve (manual) systems. An example would be using digitized customer data from different sources to automatically generate insights from their behavior. Digitalization is a prerequisite in a company’s journey to becoming a smart enterprise where the organization is entirely data-driven in its strategic decision-making and day to day operations. Smart enterprises typically have a shortened lag time between their information on the ground and any adjustments needed to operations to meet their company’s goals.</a:t>
            </a:r>
          </a:p>
          <a:p>
            <a:pPr lvl="0" algn="just"/>
            <a:endParaRPr lang="en-US" sz="24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772400" cy="5715000"/>
          </a:xfrm>
        </p:spPr>
        <p:txBody>
          <a:bodyPr>
            <a:noAutofit/>
          </a:bodyPr>
          <a:lstStyle/>
          <a:p>
            <a:pPr algn="just"/>
            <a:r>
              <a:rPr lang="en-US" sz="2600" dirty="0" smtClean="0">
                <a:latin typeface="Candara" pitchFamily="34" charset="0"/>
              </a:rPr>
              <a:t>Digital transformation has been transforming the pharmaceutical industry, allowing for better knowledge management, accelerated innovation, and improved data security while reducing drug time to market. With the right approach, companies can leverage digital channels to enhance customer engagement, optimize content management and achieve marketing objectives. It also allows </a:t>
            </a:r>
            <a:r>
              <a:rPr lang="en-US" sz="2600" b="1" dirty="0" smtClean="0">
                <a:latin typeface="Candara" pitchFamily="34" charset="0"/>
              </a:rPr>
              <a:t>flexible</a:t>
            </a:r>
            <a:r>
              <a:rPr lang="en-US" sz="2600" dirty="0" smtClean="0">
                <a:latin typeface="Candara" pitchFamily="34" charset="0"/>
              </a:rPr>
              <a:t> manufacturing equipment. Companies can adjust these machines to accommodate changing patient demands while improving patient safety through robotics and automation. Flexible manufacturing helps companies to better achieve medication compliance.</a:t>
            </a:r>
          </a:p>
          <a:p>
            <a:pPr lvl="0" algn="just"/>
            <a:endParaRPr lang="en-US" sz="26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6324600"/>
          </a:xfrm>
        </p:spPr>
        <p:txBody>
          <a:bodyPr>
            <a:noAutofit/>
          </a:bodyPr>
          <a:lstStyle/>
          <a:p>
            <a:pPr algn="just"/>
            <a:r>
              <a:rPr lang="en-US" sz="2400" dirty="0" smtClean="0">
                <a:latin typeface="Candara" pitchFamily="34" charset="0"/>
              </a:rPr>
              <a:t>Pharmaceutical companies are transforming </a:t>
            </a:r>
            <a:r>
              <a:rPr lang="en-US" sz="2400" b="1" dirty="0" smtClean="0">
                <a:latin typeface="Candara" pitchFamily="34" charset="0"/>
              </a:rPr>
              <a:t>historical</a:t>
            </a:r>
            <a:r>
              <a:rPr lang="en-US" sz="2400" dirty="0" smtClean="0">
                <a:latin typeface="Candara" pitchFamily="34" charset="0"/>
              </a:rPr>
              <a:t> documents, such as laboratory journals, datasets, and reports into searchable assets in a connected knowledge management platform. This allows individuals throughout an organization to access </a:t>
            </a:r>
            <a:r>
              <a:rPr lang="en-US" sz="2400" b="1" dirty="0" smtClean="0">
                <a:latin typeface="Candara" pitchFamily="34" charset="0"/>
              </a:rPr>
              <a:t>ingredient-level</a:t>
            </a:r>
            <a:r>
              <a:rPr lang="en-US" sz="2400" dirty="0" smtClean="0">
                <a:latin typeface="Candara" pitchFamily="34" charset="0"/>
              </a:rPr>
              <a:t> information, supplier details, regulatory guidelines and other scientific and business intelligence. These companies further introduce an online user interface to connect teams in different departments and regions. Through thoughtful digitalization, companies can further facilitate, streamline and expand R&amp;D, manufacturing and commercialization while promoting interdisciplinary work and international collaboration. Without easy access to historical data across departments, pharmaceutical companies are likely to repeat </a:t>
            </a:r>
            <a:r>
              <a:rPr lang="en-US" sz="2400" b="1" dirty="0" smtClean="0">
                <a:latin typeface="Candara" pitchFamily="34" charset="0"/>
              </a:rPr>
              <a:t>previous mistakes</a:t>
            </a:r>
            <a:r>
              <a:rPr lang="en-US" sz="2400" dirty="0" smtClean="0">
                <a:latin typeface="Candara" pitchFamily="34" charset="0"/>
              </a:rPr>
              <a:t> or investigate questions that already have answers. To accelerate innovation and significantly </a:t>
            </a:r>
            <a:r>
              <a:rPr lang="en-US" sz="2400" b="1" dirty="0" smtClean="0">
                <a:latin typeface="Candara" pitchFamily="34" charset="0"/>
              </a:rPr>
              <a:t>shorten</a:t>
            </a:r>
            <a:r>
              <a:rPr lang="en-US" sz="2400" dirty="0" smtClean="0">
                <a:latin typeface="Candara" pitchFamily="34" charset="0"/>
              </a:rPr>
              <a:t> product time to market, digitalization is </a:t>
            </a:r>
            <a:r>
              <a:rPr lang="en-US" sz="2400" b="1" dirty="0" smtClean="0">
                <a:latin typeface="Candara" pitchFamily="34" charset="0"/>
              </a:rPr>
              <a:t>crucial</a:t>
            </a:r>
            <a:r>
              <a:rPr lang="en-US" sz="2400" dirty="0" smtClean="0">
                <a:latin typeface="Candara" pitchFamily="34" charset="0"/>
              </a:rPr>
              <a:t>.</a:t>
            </a:r>
          </a:p>
          <a:p>
            <a:pPr lvl="0" algn="just"/>
            <a:endParaRPr lang="en-US" sz="24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153400" cy="6019800"/>
          </a:xfrm>
        </p:spPr>
        <p:txBody>
          <a:bodyPr>
            <a:noAutofit/>
          </a:bodyPr>
          <a:lstStyle/>
          <a:p>
            <a:pPr lvl="0" algn="just"/>
            <a:r>
              <a:rPr lang="en-US" sz="2400" dirty="0" smtClean="0">
                <a:latin typeface="Candara" pitchFamily="34" charset="0"/>
              </a:rPr>
              <a:t>The groundwork for digital transformation took hold in the 1980s when analog controls and readouts were replaced with inexpensive microprocessor-based materials. For example, elastic and hydraulic control systems and readouts were replaced with electronic actuators and displays. The revolution that occurred in the workplace with internet-connected personal computers was a prerequisite for the digital </a:t>
            </a:r>
            <a:r>
              <a:rPr lang="en-US" sz="2400" b="1" dirty="0" smtClean="0">
                <a:solidFill>
                  <a:srgbClr val="C00000"/>
                </a:solidFill>
                <a:latin typeface="Candara" pitchFamily="34" charset="0"/>
              </a:rPr>
              <a:t>transformation</a:t>
            </a:r>
            <a:r>
              <a:rPr lang="en-US" sz="2400" dirty="0" smtClean="0">
                <a:latin typeface="Candara" pitchFamily="34" charset="0"/>
              </a:rPr>
              <a:t> being witnessed today.</a:t>
            </a:r>
          </a:p>
          <a:p>
            <a:pPr algn="just"/>
            <a:r>
              <a:rPr lang="en-US" sz="2400" dirty="0" smtClean="0">
                <a:latin typeface="Candara" pitchFamily="34" charset="0"/>
              </a:rPr>
              <a:t>Digitization </a:t>
            </a:r>
            <a:r>
              <a:rPr lang="en-US" sz="2400" dirty="0" smtClean="0">
                <a:solidFill>
                  <a:srgbClr val="C00000"/>
                </a:solidFill>
                <a:latin typeface="Candara" pitchFamily="34" charset="0"/>
              </a:rPr>
              <a:t>(</a:t>
            </a:r>
            <a:r>
              <a:rPr lang="en-US" sz="2400" b="1" dirty="0" smtClean="0">
                <a:solidFill>
                  <a:srgbClr val="C00000"/>
                </a:solidFill>
                <a:latin typeface="Candara" pitchFamily="34" charset="0"/>
              </a:rPr>
              <a:t>digital enablement</a:t>
            </a:r>
            <a:r>
              <a:rPr lang="en-US" sz="2400" dirty="0" smtClean="0">
                <a:solidFill>
                  <a:srgbClr val="C00000"/>
                </a:solidFill>
                <a:latin typeface="Candara" pitchFamily="34" charset="0"/>
              </a:rPr>
              <a:t>) </a:t>
            </a:r>
            <a:r>
              <a:rPr lang="en-US" sz="2400" dirty="0" smtClean="0">
                <a:latin typeface="Candara" pitchFamily="34" charset="0"/>
              </a:rPr>
              <a:t>is a conversion of data and processes from analog (or analogue) to digital form, but digitalization is a transformation. An example of digitization is the scanning of a physical document and saving it as a digital file, such as a PDF. But this is not enough in itself. The process in which the data are used may not be changed.</a:t>
            </a:r>
          </a:p>
          <a:p>
            <a:pPr lvl="0" algn="just"/>
            <a:endParaRPr lang="en-US" sz="2400" dirty="0">
              <a:latin typeface="Candara" pitchFamily="34" charset="0"/>
            </a:endParaRPr>
          </a:p>
        </p:txBody>
      </p:sp>
    </p:spTree>
    <p:extLst>
      <p:ext uri="{BB962C8B-B14F-4D97-AF65-F5344CB8AC3E}">
        <p14:creationId xmlns:p14="http://schemas.microsoft.com/office/powerpoint/2010/main" xmlns="" val="3243270792"/>
      </p:ext>
    </p:extLst>
  </p:cSld>
  <p:clrMapOvr>
    <a:masterClrMapping/>
  </p:clrMapOvr>
  <p:transition spd="slow">
    <p:push dir="u"/>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772400" cy="5410200"/>
          </a:xfrm>
        </p:spPr>
        <p:txBody>
          <a:bodyPr>
            <a:noAutofit/>
          </a:bodyPr>
          <a:lstStyle/>
          <a:p>
            <a:pPr algn="just"/>
            <a:r>
              <a:rPr lang="en-US" sz="2500" dirty="0" smtClean="0">
                <a:latin typeface="Candara" pitchFamily="34" charset="0"/>
              </a:rPr>
              <a:t>The development of COVID-19 vaccines </a:t>
            </a:r>
            <a:r>
              <a:rPr lang="en-US" sz="2500" b="1" dirty="0" smtClean="0">
                <a:latin typeface="Candara" pitchFamily="34" charset="0"/>
              </a:rPr>
              <a:t>in less than a year</a:t>
            </a:r>
            <a:r>
              <a:rPr lang="en-US" sz="2500" dirty="0" smtClean="0">
                <a:latin typeface="Candara" pitchFamily="34" charset="0"/>
              </a:rPr>
              <a:t> propelled Pfizer into the centre of the pharmaceutical scene. The company’s unprecedented response time and competitive advantages were rooted in well established pipelines implemented long </a:t>
            </a:r>
            <a:r>
              <a:rPr lang="en-US" sz="2500" b="1" dirty="0" smtClean="0">
                <a:latin typeface="Candara" pitchFamily="34" charset="0"/>
              </a:rPr>
              <a:t>before the pandemic</a:t>
            </a:r>
            <a:r>
              <a:rPr lang="en-US" sz="2500" dirty="0" smtClean="0">
                <a:latin typeface="Candara" pitchFamily="34" charset="0"/>
              </a:rPr>
              <a:t>. Pfizer is seen as a pioneer in digital strategies. The company understood the transformative potential of knowledge management, data analysis and AI initiatives for the pharmaceutical sector and incorporated them into its daily operations. AI-driven algorithms combined with previous clinical data allowed researchers to design and supervise extensive clinical trials with real time </a:t>
            </a:r>
            <a:r>
              <a:rPr lang="en-US" sz="2500" b="1" dirty="0" smtClean="0">
                <a:latin typeface="Candara" pitchFamily="34" charset="0"/>
              </a:rPr>
              <a:t>predictive</a:t>
            </a:r>
            <a:r>
              <a:rPr lang="en-US" sz="2500" dirty="0" smtClean="0">
                <a:latin typeface="Candara" pitchFamily="34" charset="0"/>
              </a:rPr>
              <a:t> models of COVID-19 attack rates.</a:t>
            </a:r>
          </a:p>
          <a:p>
            <a:pPr lvl="0" algn="just"/>
            <a:endParaRPr lang="en-US" sz="25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81000"/>
            <a:ext cx="7924800" cy="6248400"/>
          </a:xfrm>
        </p:spPr>
        <p:txBody>
          <a:bodyPr>
            <a:noAutofit/>
          </a:bodyPr>
          <a:lstStyle/>
          <a:p>
            <a:pPr lvl="0" algn="just"/>
            <a:r>
              <a:rPr lang="en-US" sz="2400" dirty="0" smtClean="0">
                <a:latin typeface="Candara" pitchFamily="34" charset="0"/>
              </a:rPr>
              <a:t>Some specific examples of how digital technologies are being used to shape the digital revolution in the pharmaceutical industries are:</a:t>
            </a:r>
          </a:p>
          <a:p>
            <a:pPr marL="685800" lvl="0" algn="just">
              <a:buFont typeface="Candara" pitchFamily="34" charset="0"/>
              <a:buChar char="−"/>
            </a:pPr>
            <a:r>
              <a:rPr lang="en-US" sz="2400" b="1" dirty="0" smtClean="0">
                <a:latin typeface="Candara" pitchFamily="34" charset="0"/>
              </a:rPr>
              <a:t>Pfizer:</a:t>
            </a:r>
            <a:r>
              <a:rPr lang="en-US" sz="2400" dirty="0" smtClean="0">
                <a:latin typeface="Candara" pitchFamily="34" charset="0"/>
              </a:rPr>
              <a:t> uses AI to develop new drugs and improve its clinical trial processes.</a:t>
            </a:r>
          </a:p>
          <a:p>
            <a:pPr marL="685800" lvl="0" algn="just">
              <a:buFont typeface="Candara" pitchFamily="34" charset="0"/>
              <a:buChar char="−"/>
            </a:pPr>
            <a:r>
              <a:rPr lang="en-US" sz="2400" b="1" dirty="0" smtClean="0">
                <a:latin typeface="Candara" pitchFamily="34" charset="0"/>
              </a:rPr>
              <a:t>GlaxoSmithKline:</a:t>
            </a:r>
            <a:r>
              <a:rPr lang="en-US" sz="2400" dirty="0" smtClean="0">
                <a:latin typeface="Candara" pitchFamily="34" charset="0"/>
              </a:rPr>
              <a:t> is using big data analytics to identify new drug targets and to personalize patient care.</a:t>
            </a:r>
          </a:p>
          <a:p>
            <a:pPr marL="685800" lvl="0" algn="just">
              <a:buFont typeface="Candara" pitchFamily="34" charset="0"/>
              <a:buChar char="−"/>
            </a:pPr>
            <a:r>
              <a:rPr lang="en-US" sz="2400" b="1" dirty="0" smtClean="0">
                <a:latin typeface="Candara" pitchFamily="34" charset="0"/>
              </a:rPr>
              <a:t>Novartis:</a:t>
            </a:r>
            <a:r>
              <a:rPr lang="en-US" sz="2400" dirty="0" smtClean="0">
                <a:latin typeface="Candara" pitchFamily="34" charset="0"/>
              </a:rPr>
              <a:t> is using cloud computing to support its manufacturing operations and to develop new digital applications.</a:t>
            </a:r>
          </a:p>
          <a:p>
            <a:pPr marL="685800" lvl="0" algn="just">
              <a:buFont typeface="Candara" pitchFamily="34" charset="0"/>
              <a:buChar char="−"/>
            </a:pPr>
            <a:r>
              <a:rPr lang="en-US" sz="2400" b="1" dirty="0" smtClean="0">
                <a:latin typeface="Candara" pitchFamily="34" charset="0"/>
              </a:rPr>
              <a:t>Roche:</a:t>
            </a:r>
            <a:r>
              <a:rPr lang="en-US" sz="2400" dirty="0" smtClean="0">
                <a:latin typeface="Candara" pitchFamily="34" charset="0"/>
              </a:rPr>
              <a:t> is using </a:t>
            </a:r>
            <a:r>
              <a:rPr lang="en-US" sz="2400" dirty="0" err="1" smtClean="0">
                <a:latin typeface="Candara" pitchFamily="34" charset="0"/>
              </a:rPr>
              <a:t>IoT</a:t>
            </a:r>
            <a:r>
              <a:rPr lang="en-US" sz="2400" dirty="0" smtClean="0">
                <a:latin typeface="Candara" pitchFamily="34" charset="0"/>
              </a:rPr>
              <a:t> to connect and monitor its manufacturing equipment and to develop new digital health applications.</a:t>
            </a:r>
          </a:p>
          <a:p>
            <a:pPr marL="685800" lvl="0" algn="just">
              <a:buFont typeface="Candara" pitchFamily="34" charset="0"/>
              <a:buChar char="−"/>
            </a:pPr>
            <a:r>
              <a:rPr lang="en-US" sz="2400" b="1" dirty="0" err="1" smtClean="0">
                <a:latin typeface="Candara" pitchFamily="34" charset="0"/>
              </a:rPr>
              <a:t>Sanofi</a:t>
            </a:r>
            <a:r>
              <a:rPr lang="en-US" sz="2400" b="1" dirty="0" smtClean="0">
                <a:latin typeface="Candara" pitchFamily="34" charset="0"/>
              </a:rPr>
              <a:t>:</a:t>
            </a:r>
            <a:r>
              <a:rPr lang="en-US" sz="2400" dirty="0" smtClean="0">
                <a:latin typeface="Candara" pitchFamily="34" charset="0"/>
              </a:rPr>
              <a:t> is using </a:t>
            </a:r>
            <a:r>
              <a:rPr lang="en-US" sz="2400" dirty="0" err="1" smtClean="0">
                <a:latin typeface="Candara" pitchFamily="34" charset="0"/>
              </a:rPr>
              <a:t>blockchain</a:t>
            </a:r>
            <a:r>
              <a:rPr lang="en-US" sz="2400" dirty="0" smtClean="0">
                <a:latin typeface="Candara" pitchFamily="34" charset="0"/>
              </a:rPr>
              <a:t> to track the movement of drugs though its supply chain and develop new digital health applications</a:t>
            </a:r>
            <a:endParaRPr lang="en-US" sz="24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914400"/>
            <a:ext cx="7772400" cy="5029200"/>
          </a:xfrm>
        </p:spPr>
        <p:txBody>
          <a:bodyPr>
            <a:noAutofit/>
          </a:bodyPr>
          <a:lstStyle/>
          <a:p>
            <a:pPr algn="just"/>
            <a:r>
              <a:rPr lang="en-US" sz="2800" dirty="0" smtClean="0">
                <a:latin typeface="Candara" pitchFamily="34" charset="0"/>
              </a:rPr>
              <a:t>The pharmaceutical industry is undergoing a profound digital transformation driven by a convergence of innovation technologies that are </a:t>
            </a:r>
            <a:r>
              <a:rPr lang="en-US" sz="2800" b="1" dirty="0" smtClean="0">
                <a:latin typeface="Candara" pitchFamily="34" charset="0"/>
              </a:rPr>
              <a:t>reshaping</a:t>
            </a:r>
            <a:r>
              <a:rPr lang="en-US" sz="2800" dirty="0" smtClean="0">
                <a:latin typeface="Candara" pitchFamily="34" charset="0"/>
              </a:rPr>
              <a:t> every aspect from drug discovery, development, and delivery, to marketing and commercial tactics. As the transformation continues to evolve, digital technologies and cognitive tools are finding their ways into </a:t>
            </a:r>
            <a:r>
              <a:rPr lang="en-US" sz="2800" b="1" dirty="0" smtClean="0">
                <a:latin typeface="Candara" pitchFamily="34" charset="0"/>
              </a:rPr>
              <a:t>all</a:t>
            </a:r>
            <a:r>
              <a:rPr lang="en-US" sz="2800" dirty="0" smtClean="0">
                <a:latin typeface="Candara" pitchFamily="34" charset="0"/>
              </a:rPr>
              <a:t> aspects of the industry, allowing for faster drug development expanded treatment options for a growing number of conditions.</a:t>
            </a:r>
          </a:p>
          <a:p>
            <a:pPr lvl="0" algn="just"/>
            <a:endParaRPr lang="en-US" sz="26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772400" cy="5638800"/>
          </a:xfrm>
        </p:spPr>
        <p:txBody>
          <a:bodyPr>
            <a:noAutofit/>
          </a:bodyPr>
          <a:lstStyle/>
          <a:p>
            <a:pPr algn="just"/>
            <a:r>
              <a:rPr lang="en-US" sz="2800" dirty="0" smtClean="0">
                <a:latin typeface="Candara" pitchFamily="34" charset="0"/>
              </a:rPr>
              <a:t>The transformation strives to bring innovative healthcare solutions in a sustainable, responsible and accessible way. In the wake of COVID-19, digitalized technology has become more important than ever to allowing firms to improve performance through planning and accepting manufacturing productivity based on forecasts, stronger competitive skills, and financial sustainability. But the use of digital technology in healthcare raises a number of </a:t>
            </a:r>
            <a:r>
              <a:rPr lang="en-US" sz="2800" b="1" dirty="0" smtClean="0">
                <a:latin typeface="Candara" pitchFamily="34" charset="0"/>
              </a:rPr>
              <a:t>ethical considerations</a:t>
            </a:r>
            <a:r>
              <a:rPr lang="en-US" sz="2800" dirty="0" smtClean="0">
                <a:latin typeface="Candara" pitchFamily="34" charset="0"/>
              </a:rPr>
              <a:t>, such as the use of AI indecision-making and the use of big data to monitor and track populations.</a:t>
            </a:r>
          </a:p>
          <a:p>
            <a:pPr lvl="0" algn="just"/>
            <a:endParaRPr lang="en-US" sz="26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14400"/>
            <a:ext cx="7315200" cy="4724400"/>
          </a:xfrm>
        </p:spPr>
        <p:txBody>
          <a:bodyPr>
            <a:noAutofit/>
          </a:bodyPr>
          <a:lstStyle/>
          <a:p>
            <a:pPr lvl="0" algn="just"/>
            <a:r>
              <a:rPr lang="en-US" sz="2800" dirty="0" smtClean="0">
                <a:latin typeface="Candara" pitchFamily="34" charset="0"/>
              </a:rPr>
              <a:t>On average, drug companies spend 10 to 15 years developing, validating and marketing a new product. However, the recent COVID-19 pandemic and successful lightning-fast mRNA vaccine development has shed light on the potential of digital tools to </a:t>
            </a:r>
            <a:r>
              <a:rPr lang="en-US" sz="2800" b="1" dirty="0" smtClean="0">
                <a:latin typeface="Candara" pitchFamily="34" charset="0"/>
              </a:rPr>
              <a:t>accelerate</a:t>
            </a:r>
            <a:r>
              <a:rPr lang="en-US" sz="2800" dirty="0" smtClean="0">
                <a:latin typeface="Candara" pitchFamily="34" charset="0"/>
              </a:rPr>
              <a:t> processes. However, digital transformation can be </a:t>
            </a:r>
            <a:r>
              <a:rPr lang="en-US" sz="2800" b="1" dirty="0" smtClean="0">
                <a:latin typeface="Candara" pitchFamily="34" charset="0"/>
              </a:rPr>
              <a:t>complicated</a:t>
            </a:r>
            <a:r>
              <a:rPr lang="en-US" sz="2800" dirty="0" smtClean="0">
                <a:latin typeface="Candara" pitchFamily="34" charset="0"/>
              </a:rPr>
              <a:t> and </a:t>
            </a:r>
            <a:r>
              <a:rPr lang="en-US" sz="2800" b="1" dirty="0" smtClean="0">
                <a:latin typeface="Candara" pitchFamily="34" charset="0"/>
              </a:rPr>
              <a:t>difficult</a:t>
            </a:r>
            <a:r>
              <a:rPr lang="en-US" sz="2800" dirty="0" smtClean="0">
                <a:latin typeface="Candara" pitchFamily="34" charset="0"/>
              </a:rPr>
              <a:t> to achieve. An ill-conceived strategy can result in wasted resources and increased risk.</a:t>
            </a:r>
            <a:endParaRPr lang="en-US" sz="28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620000" cy="5410200"/>
          </a:xfrm>
        </p:spPr>
        <p:txBody>
          <a:bodyPr>
            <a:noAutofit/>
          </a:bodyPr>
          <a:lstStyle/>
          <a:p>
            <a:pPr lvl="0" algn="just"/>
            <a:r>
              <a:rPr lang="en-US" sz="2800" dirty="0" smtClean="0">
                <a:latin typeface="Candara" pitchFamily="34" charset="0"/>
              </a:rPr>
              <a:t>About 55% of pharmaceutical firms have reported using digital technology to some degree. However, a </a:t>
            </a:r>
            <a:r>
              <a:rPr lang="en-US" sz="2800" b="1" dirty="0" smtClean="0">
                <a:latin typeface="Candara" pitchFamily="34" charset="0"/>
              </a:rPr>
              <a:t>lack of expertise</a:t>
            </a:r>
            <a:r>
              <a:rPr lang="en-US" sz="2800" dirty="0" smtClean="0">
                <a:latin typeface="Candara" pitchFamily="34" charset="0"/>
              </a:rPr>
              <a:t> in knowledge management and experience with digital tools often transform this smart initiative into a </a:t>
            </a:r>
            <a:r>
              <a:rPr lang="en-US" sz="2800" b="1" dirty="0" smtClean="0">
                <a:latin typeface="Candara" pitchFamily="34" charset="0"/>
              </a:rPr>
              <a:t>debatable</a:t>
            </a:r>
            <a:r>
              <a:rPr lang="en-US" sz="2800" dirty="0" smtClean="0">
                <a:latin typeface="Candara" pitchFamily="34" charset="0"/>
              </a:rPr>
              <a:t> investment. With roughly 70% of digitalization </a:t>
            </a:r>
            <a:r>
              <a:rPr lang="en-US" sz="2800" dirty="0" err="1" smtClean="0">
                <a:latin typeface="Candara" pitchFamily="34" charset="0"/>
              </a:rPr>
              <a:t>programmes</a:t>
            </a:r>
            <a:r>
              <a:rPr lang="en-US" sz="2800" dirty="0" smtClean="0">
                <a:latin typeface="Candara" pitchFamily="34" charset="0"/>
              </a:rPr>
              <a:t> </a:t>
            </a:r>
            <a:r>
              <a:rPr lang="en-US" sz="2800" b="1" dirty="0" smtClean="0">
                <a:latin typeface="Candara" pitchFamily="34" charset="0"/>
              </a:rPr>
              <a:t>failing</a:t>
            </a:r>
            <a:r>
              <a:rPr lang="en-US" sz="2800" dirty="0" smtClean="0">
                <a:latin typeface="Candara" pitchFamily="34" charset="0"/>
              </a:rPr>
              <a:t>, pharmaceutical companies need to reevaluate where to invest their digitalization money and optimize their deployment strategies to unlock competitive advantages and generate life changing pharmaceuticals.</a:t>
            </a:r>
            <a:endParaRPr lang="en-US" sz="28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772400" cy="5410200"/>
          </a:xfrm>
        </p:spPr>
        <p:txBody>
          <a:bodyPr>
            <a:noAutofit/>
          </a:bodyPr>
          <a:lstStyle/>
          <a:p>
            <a:pPr lvl="0" algn="just"/>
            <a:r>
              <a:rPr lang="en-US" sz="2600" dirty="0" smtClean="0">
                <a:latin typeface="Candara" pitchFamily="34" charset="0"/>
              </a:rPr>
              <a:t>Digitalization is also considered a </a:t>
            </a:r>
            <a:r>
              <a:rPr lang="en-US" sz="2600" b="1" dirty="0" smtClean="0">
                <a:latin typeface="Candara" pitchFamily="34" charset="0"/>
              </a:rPr>
              <a:t>complex</a:t>
            </a:r>
            <a:r>
              <a:rPr lang="en-US" sz="2600" dirty="0" smtClean="0">
                <a:latin typeface="Candara" pitchFamily="34" charset="0"/>
              </a:rPr>
              <a:t> task because of </a:t>
            </a:r>
            <a:r>
              <a:rPr lang="en-US" sz="2600" b="1" dirty="0" smtClean="0">
                <a:latin typeface="Candara" pitchFamily="34" charset="0"/>
              </a:rPr>
              <a:t>cyber security</a:t>
            </a:r>
            <a:r>
              <a:rPr lang="en-US" sz="2600" dirty="0" smtClean="0">
                <a:latin typeface="Candara" pitchFamily="34" charset="0"/>
              </a:rPr>
              <a:t> risks. Through extensive drug discovery phases and clinical trials, the industry has access to critical manufacturing processes and patient health information. This is </a:t>
            </a:r>
            <a:r>
              <a:rPr lang="en-US" sz="2600" b="1" dirty="0" smtClean="0">
                <a:latin typeface="Candara" pitchFamily="34" charset="0"/>
              </a:rPr>
              <a:t>precious</a:t>
            </a:r>
            <a:r>
              <a:rPr lang="en-US" sz="2600" dirty="0" smtClean="0">
                <a:latin typeface="Candara" pitchFamily="34" charset="0"/>
              </a:rPr>
              <a:t> data for competitors and malevolent individuals. With the growth of </a:t>
            </a:r>
            <a:r>
              <a:rPr lang="en-US" sz="2600" b="1" dirty="0" smtClean="0">
                <a:latin typeface="Candara" pitchFamily="34" charset="0"/>
              </a:rPr>
              <a:t>cyber</a:t>
            </a:r>
            <a:r>
              <a:rPr lang="en-US" sz="2600" dirty="0" smtClean="0">
                <a:latin typeface="Candara" pitchFamily="34" charset="0"/>
              </a:rPr>
              <a:t> </a:t>
            </a:r>
            <a:r>
              <a:rPr lang="en-US" sz="2600" b="1" dirty="0" smtClean="0">
                <a:latin typeface="Candara" pitchFamily="34" charset="0"/>
              </a:rPr>
              <a:t>attacks</a:t>
            </a:r>
            <a:r>
              <a:rPr lang="en-US" sz="2600" dirty="0" smtClean="0">
                <a:latin typeface="Candara" pitchFamily="34" charset="0"/>
              </a:rPr>
              <a:t> (nearly every 39 seconds) and </a:t>
            </a:r>
            <a:r>
              <a:rPr lang="en-US" sz="2600" b="1" dirty="0" smtClean="0">
                <a:latin typeface="Candara" pitchFamily="34" charset="0"/>
              </a:rPr>
              <a:t>medical identity theft</a:t>
            </a:r>
            <a:r>
              <a:rPr lang="en-US" sz="2600" dirty="0" smtClean="0">
                <a:latin typeface="Candara" pitchFamily="34" charset="0"/>
              </a:rPr>
              <a:t>, implementing robust security strategies in the industry is now an urgent matter. Reports have defined pharmaceutical companies as </a:t>
            </a:r>
            <a:r>
              <a:rPr lang="en-US" sz="2600" b="1" dirty="0" smtClean="0">
                <a:latin typeface="Candara" pitchFamily="34" charset="0"/>
              </a:rPr>
              <a:t>prime-targets</a:t>
            </a:r>
            <a:r>
              <a:rPr lang="en-US" sz="2600" dirty="0" smtClean="0">
                <a:latin typeface="Candara" pitchFamily="34" charset="0"/>
              </a:rPr>
              <a:t> of cyber attacks with 53% of privacy breeches resulting from malicious activity. </a:t>
            </a:r>
            <a:endParaRPr lang="en-US" sz="26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001000" cy="6172200"/>
          </a:xfrm>
        </p:spPr>
        <p:txBody>
          <a:bodyPr>
            <a:noAutofit/>
          </a:bodyPr>
          <a:lstStyle/>
          <a:p>
            <a:pPr algn="just">
              <a:buNone/>
            </a:pPr>
            <a:r>
              <a:rPr lang="en-US" sz="2600" dirty="0" smtClean="0">
                <a:latin typeface="Candara" pitchFamily="34" charset="0"/>
              </a:rPr>
              <a:t>	Confidential information spread across different departments, platforms and software, makes it challenging for companies to generate data protection and a secure environment. </a:t>
            </a:r>
            <a:r>
              <a:rPr lang="en-US" sz="2600" b="1" dirty="0" smtClean="0">
                <a:latin typeface="Candara" pitchFamily="34" charset="0"/>
              </a:rPr>
              <a:t>Cloud-based</a:t>
            </a:r>
            <a:r>
              <a:rPr lang="en-US" sz="2600" dirty="0" smtClean="0">
                <a:latin typeface="Candara" pitchFamily="34" charset="0"/>
              </a:rPr>
              <a:t> collaborative platforms with several channels where researchers and clinicians can safely store sensitive information and </a:t>
            </a:r>
            <a:r>
              <a:rPr lang="en-US" sz="2600" b="1" dirty="0" smtClean="0">
                <a:latin typeface="Candara" pitchFamily="34" charset="0"/>
              </a:rPr>
              <a:t>avoid</a:t>
            </a:r>
            <a:r>
              <a:rPr lang="en-US" sz="2600" dirty="0" smtClean="0">
                <a:latin typeface="Candara" pitchFamily="34" charset="0"/>
              </a:rPr>
              <a:t> risks of device corruption are becoming more common in the industry. </a:t>
            </a:r>
            <a:r>
              <a:rPr lang="en-US" sz="2600" dirty="0" err="1" smtClean="0">
                <a:latin typeface="Candara" pitchFamily="34" charset="0"/>
              </a:rPr>
              <a:t>Blockchain</a:t>
            </a:r>
            <a:r>
              <a:rPr lang="en-US" sz="2600" dirty="0" smtClean="0">
                <a:latin typeface="Candara" pitchFamily="34" charset="0"/>
              </a:rPr>
              <a:t> has the potential to revolutionize the pharmaceutical sector by introducing three clinical elements: </a:t>
            </a:r>
            <a:r>
              <a:rPr lang="en-US" sz="2600" b="1" dirty="0" smtClean="0">
                <a:latin typeface="Candara" pitchFamily="34" charset="0"/>
              </a:rPr>
              <a:t>privacy</a:t>
            </a:r>
            <a:r>
              <a:rPr lang="en-US" sz="2600" dirty="0" smtClean="0">
                <a:latin typeface="Candara" pitchFamily="34" charset="0"/>
              </a:rPr>
              <a:t>, </a:t>
            </a:r>
            <a:r>
              <a:rPr lang="en-US" sz="2600" b="1" dirty="0" smtClean="0">
                <a:latin typeface="Candara" pitchFamily="34" charset="0"/>
              </a:rPr>
              <a:t>transparency</a:t>
            </a:r>
            <a:r>
              <a:rPr lang="en-US" sz="2600" dirty="0" smtClean="0">
                <a:latin typeface="Candara" pitchFamily="34" charset="0"/>
              </a:rPr>
              <a:t> and </a:t>
            </a:r>
            <a:r>
              <a:rPr lang="en-US" sz="2600" b="1" dirty="0" smtClean="0">
                <a:latin typeface="Candara" pitchFamily="34" charset="0"/>
              </a:rPr>
              <a:t>traceability</a:t>
            </a:r>
            <a:r>
              <a:rPr lang="en-US" sz="2600" dirty="0" smtClean="0">
                <a:latin typeface="Candara" pitchFamily="34" charset="0"/>
              </a:rPr>
              <a:t>. They will aid in developing industry rules, practice, privacy and worldwide regulations. </a:t>
            </a:r>
            <a:r>
              <a:rPr lang="en-US" sz="2600" dirty="0" err="1" smtClean="0">
                <a:latin typeface="Candara" pitchFamily="34" charset="0"/>
              </a:rPr>
              <a:t>Blockchain</a:t>
            </a:r>
            <a:r>
              <a:rPr lang="en-US" sz="2600" dirty="0" smtClean="0">
                <a:latin typeface="Candara" pitchFamily="34" charset="0"/>
              </a:rPr>
              <a:t> can also assist </a:t>
            </a:r>
            <a:r>
              <a:rPr lang="en-US" sz="2600" dirty="0" err="1" smtClean="0">
                <a:latin typeface="Candara" pitchFamily="34" charset="0"/>
              </a:rPr>
              <a:t>pharma</a:t>
            </a:r>
            <a:r>
              <a:rPr lang="en-US" sz="2600" dirty="0" smtClean="0">
                <a:latin typeface="Candara" pitchFamily="34" charset="0"/>
              </a:rPr>
              <a:t> companies in tracking and tracing medications.</a:t>
            </a:r>
          </a:p>
          <a:p>
            <a:pPr lvl="0" algn="just"/>
            <a:endParaRPr lang="en-US" sz="26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772400" cy="5410200"/>
          </a:xfrm>
        </p:spPr>
        <p:txBody>
          <a:bodyPr>
            <a:noAutofit/>
          </a:bodyPr>
          <a:lstStyle/>
          <a:p>
            <a:pPr lvl="0" algn="just"/>
            <a:r>
              <a:rPr lang="en-US" sz="2800" dirty="0" smtClean="0">
                <a:latin typeface="Candara" pitchFamily="34" charset="0"/>
              </a:rPr>
              <a:t>Drug companies will continue to shift towards personalized cell and gene therapies. </a:t>
            </a:r>
            <a:r>
              <a:rPr lang="en-US" sz="2800" b="1" dirty="0" smtClean="0">
                <a:latin typeface="Candara" pitchFamily="34" charset="0"/>
              </a:rPr>
              <a:t>Precision</a:t>
            </a:r>
            <a:r>
              <a:rPr lang="en-US" sz="2800" dirty="0" smtClean="0">
                <a:latin typeface="Candara" pitchFamily="34" charset="0"/>
              </a:rPr>
              <a:t> machine, with its more than 3,500 drug in development, will remain a focal point for pharmaceutical innovation. Pharmaceutical companies will continue to leverage on advances in AI technology to innovate and improve their businesses:</a:t>
            </a:r>
          </a:p>
          <a:p>
            <a:pPr marL="1028700" lvl="0" indent="-457200" algn="just">
              <a:buFont typeface="Candara" pitchFamily="34" charset="0"/>
              <a:buChar char="−"/>
            </a:pPr>
            <a:r>
              <a:rPr lang="en-US" sz="2800" dirty="0" smtClean="0">
                <a:latin typeface="Candara" pitchFamily="34" charset="0"/>
              </a:rPr>
              <a:t>One such patent is for a Digital Animal Free Testing (DAFT) system, which uses AI to </a:t>
            </a:r>
            <a:r>
              <a:rPr lang="en-US" sz="2800" b="1" dirty="0" smtClean="0">
                <a:latin typeface="Candara" pitchFamily="34" charset="0"/>
              </a:rPr>
              <a:t>predict</a:t>
            </a:r>
            <a:r>
              <a:rPr lang="en-US" sz="2800" dirty="0" smtClean="0">
                <a:latin typeface="Candara" pitchFamily="34" charset="0"/>
              </a:rPr>
              <a:t> safety risks and efficiency measurements in test agents.</a:t>
            </a: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914400"/>
            <a:ext cx="7620000" cy="5334000"/>
          </a:xfrm>
        </p:spPr>
        <p:txBody>
          <a:bodyPr>
            <a:noAutofit/>
          </a:bodyPr>
          <a:lstStyle/>
          <a:p>
            <a:pPr marL="742950" lvl="0" algn="just">
              <a:buFont typeface="Candara" pitchFamily="34" charset="0"/>
              <a:buChar char="−"/>
            </a:pPr>
            <a:r>
              <a:rPr lang="en-US" sz="2800" dirty="0" smtClean="0">
                <a:latin typeface="Candara" pitchFamily="34" charset="0"/>
              </a:rPr>
              <a:t>Another focuses on identifying </a:t>
            </a:r>
            <a:r>
              <a:rPr lang="en-US" sz="2800" dirty="0" err="1" smtClean="0">
                <a:latin typeface="Candara" pitchFamily="34" charset="0"/>
              </a:rPr>
              <a:t>nanobodies</a:t>
            </a:r>
            <a:r>
              <a:rPr lang="en-US" sz="2800" dirty="0" smtClean="0">
                <a:latin typeface="Candara" pitchFamily="34" charset="0"/>
              </a:rPr>
              <a:t> that bind to secreted proteins</a:t>
            </a:r>
          </a:p>
          <a:p>
            <a:pPr marL="742950" lvl="0" algn="just">
              <a:buFont typeface="Candara" pitchFamily="34" charset="0"/>
              <a:buChar char="−"/>
            </a:pPr>
            <a:r>
              <a:rPr lang="en-US" sz="2800" dirty="0" smtClean="0">
                <a:latin typeface="Candara" pitchFamily="34" charset="0"/>
              </a:rPr>
              <a:t>Others involve </a:t>
            </a:r>
            <a:r>
              <a:rPr lang="en-US" sz="2800" dirty="0" err="1" smtClean="0">
                <a:latin typeface="Candara" pitchFamily="34" charset="0"/>
              </a:rPr>
              <a:t>photobioreactor</a:t>
            </a:r>
            <a:r>
              <a:rPr lang="en-US" sz="2800" dirty="0" smtClean="0">
                <a:latin typeface="Candara" pitchFamily="34" charset="0"/>
              </a:rPr>
              <a:t> systems for cultivating seaweed and engineered bacterial cells for producing target </a:t>
            </a:r>
            <a:r>
              <a:rPr lang="en-US" sz="2800" dirty="0" err="1" smtClean="0">
                <a:latin typeface="Candara" pitchFamily="34" charset="0"/>
              </a:rPr>
              <a:t>biomolecules</a:t>
            </a:r>
            <a:r>
              <a:rPr lang="en-US" sz="2800" dirty="0" smtClean="0">
                <a:latin typeface="Candara" pitchFamily="34" charset="0"/>
              </a:rPr>
              <a:t>. Showcasing how AI is being used in various applications, such as</a:t>
            </a:r>
          </a:p>
          <a:p>
            <a:pPr marL="1543050" lvl="0" algn="just">
              <a:buFont typeface="Wingdings" pitchFamily="2" charset="2"/>
              <a:buChar char="§"/>
            </a:pPr>
            <a:r>
              <a:rPr lang="en-US" sz="2800" dirty="0" smtClean="0">
                <a:latin typeface="Candara" pitchFamily="34" charset="0"/>
              </a:rPr>
              <a:t>Predictive modeling </a:t>
            </a:r>
          </a:p>
          <a:p>
            <a:pPr marL="1543050" lvl="0" algn="just">
              <a:buFont typeface="Wingdings" pitchFamily="2" charset="2"/>
              <a:buChar char="§"/>
            </a:pPr>
            <a:r>
              <a:rPr lang="en-US" sz="2800" dirty="0" smtClean="0">
                <a:latin typeface="Candara" pitchFamily="34" charset="0"/>
              </a:rPr>
              <a:t>Automated microinjection</a:t>
            </a:r>
          </a:p>
          <a:p>
            <a:pPr marL="1543050" lvl="0" algn="just">
              <a:buFont typeface="Wingdings" pitchFamily="2" charset="2"/>
              <a:buChar char="§"/>
            </a:pPr>
            <a:r>
              <a:rPr lang="en-US" sz="2800" dirty="0" smtClean="0">
                <a:latin typeface="Candara" pitchFamily="34" charset="0"/>
              </a:rPr>
              <a:t>Optimizing biosynthetic pathways </a:t>
            </a:r>
          </a:p>
          <a:p>
            <a:pPr lvl="0" algn="just"/>
            <a:endParaRPr lang="en-US" sz="2800" dirty="0" smtClean="0">
              <a:latin typeface="Candara" pitchFamily="34" charset="0"/>
            </a:endParaRPr>
          </a:p>
          <a:p>
            <a:pPr lvl="0" algn="just"/>
            <a:endParaRPr lang="en-US" sz="28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153400" cy="6019800"/>
          </a:xfrm>
        </p:spPr>
        <p:txBody>
          <a:bodyPr>
            <a:noAutofit/>
          </a:bodyPr>
          <a:lstStyle/>
          <a:p>
            <a:pPr lvl="0" algn="just"/>
            <a:r>
              <a:rPr lang="en-US" sz="2400" dirty="0" smtClean="0">
                <a:latin typeface="Candara" pitchFamily="34" charset="0"/>
              </a:rPr>
              <a:t>Digital transformation is the process of using digital technologies and innovations to create </a:t>
            </a:r>
            <a:r>
              <a:rPr lang="en-US" sz="2400" b="1" dirty="0" smtClean="0">
                <a:latin typeface="Candara" pitchFamily="34" charset="0"/>
              </a:rPr>
              <a:t>new or improved</a:t>
            </a:r>
            <a:r>
              <a:rPr lang="en-US" sz="2400" dirty="0" smtClean="0">
                <a:latin typeface="Candara" pitchFamily="34" charset="0"/>
              </a:rPr>
              <a:t> business processes, products and services. Its primary objective is to facilitate opportunities across all sectors by reducing the  need for physical movements by automating processes. Digitalization leverages technologies and digital tools to enhance or redefine business processes and models.</a:t>
            </a:r>
          </a:p>
          <a:p>
            <a:pPr lvl="0" algn="just"/>
            <a:r>
              <a:rPr lang="en-US" sz="2400" dirty="0" smtClean="0">
                <a:latin typeface="Candara" pitchFamily="34" charset="0"/>
              </a:rPr>
              <a:t>The digital revolution takes different forms according to industries and professions, creating various solutions to address unique problems. Some common examples will put the revolution in the proper perspective:</a:t>
            </a:r>
          </a:p>
          <a:p>
            <a:pPr lvl="0" algn="just"/>
            <a:r>
              <a:rPr lang="en-US" sz="2400" dirty="0" smtClean="0">
                <a:latin typeface="Candara" pitchFamily="34" charset="0"/>
              </a:rPr>
              <a:t>The food and beverage industry has been using software for their reservations, ordering and checkout services. This has reduced waiting times, lowered food waste and decreased costs.</a:t>
            </a:r>
            <a:endParaRPr lang="en-US" sz="2400" dirty="0">
              <a:latin typeface="Candara" pitchFamily="34" charset="0"/>
            </a:endParaRPr>
          </a:p>
        </p:txBody>
      </p:sp>
    </p:spTree>
    <p:extLst>
      <p:ext uri="{BB962C8B-B14F-4D97-AF65-F5344CB8AC3E}">
        <p14:creationId xmlns:p14="http://schemas.microsoft.com/office/powerpoint/2010/main" xmlns="" val="3551905370"/>
      </p:ext>
    </p:extLst>
  </p:cSld>
  <p:clrMapOvr>
    <a:masterClrMapping/>
  </p:clrMapOvr>
  <p:transition spd="slow">
    <p:push dir="u"/>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077200" cy="6172200"/>
          </a:xfrm>
        </p:spPr>
        <p:txBody>
          <a:bodyPr>
            <a:noAutofit/>
          </a:bodyPr>
          <a:lstStyle/>
          <a:p>
            <a:pPr lvl="0" algn="just"/>
            <a:r>
              <a:rPr lang="en-US" sz="2600" dirty="0" smtClean="0">
                <a:latin typeface="Candara" pitchFamily="34" charset="0"/>
              </a:rPr>
              <a:t>For the future success of pharmaceutical companies it would be beneficial to adopt a digital approach from the beginning of the supply chain, so that products can be shipped to customers in a real-time manner and problems can be identified at the early stage. This would be an opportunity to expand digital adoption throughout the commercial supply chain including distribution and order fulfillment. It will ultimately add more value to the entire supply chain process and help make better and faster decisions.</a:t>
            </a:r>
          </a:p>
          <a:p>
            <a:pPr algn="just"/>
            <a:r>
              <a:rPr lang="en-US" sz="2600" dirty="0" smtClean="0">
                <a:latin typeface="Candara" pitchFamily="34" charset="0"/>
              </a:rPr>
              <a:t>Digital transformation efforts look different from industry to industry. The process can vary slightly depending on customer expectations, business models, and organizational culture. However, the overall process can be broken down into four phases.</a:t>
            </a: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077200" cy="5791200"/>
          </a:xfrm>
        </p:spPr>
        <p:txBody>
          <a:bodyPr>
            <a:noAutofit/>
          </a:bodyPr>
          <a:lstStyle/>
          <a:p>
            <a:pPr lvl="0" algn="just"/>
            <a:r>
              <a:rPr lang="en-US" sz="2400" b="1" dirty="0" smtClean="0">
                <a:latin typeface="Candara" pitchFamily="34" charset="0"/>
              </a:rPr>
              <a:t>Early stage:</a:t>
            </a:r>
            <a:r>
              <a:rPr lang="en-US" sz="2400" dirty="0" smtClean="0">
                <a:latin typeface="Candara" pitchFamily="34" charset="0"/>
              </a:rPr>
              <a:t> the first stage of the process includes planning, cultivating the necessary partnerships, and testing the organization’s capabilities. Here, the tools or digitalization innovations to be implemented are selected.</a:t>
            </a:r>
          </a:p>
          <a:p>
            <a:pPr lvl="0" algn="just"/>
            <a:r>
              <a:rPr lang="en-US" sz="2400" b="1" dirty="0" smtClean="0">
                <a:latin typeface="Candara" pitchFamily="34" charset="0"/>
              </a:rPr>
              <a:t>Mid-stage:-</a:t>
            </a:r>
            <a:r>
              <a:rPr lang="en-US" sz="2400" dirty="0" smtClean="0">
                <a:latin typeface="Candara" pitchFamily="34" charset="0"/>
              </a:rPr>
              <a:t> Here, focus areas like business processes, digital products, or key roles within the organization are determined.</a:t>
            </a:r>
          </a:p>
          <a:p>
            <a:pPr lvl="0" algn="just"/>
            <a:r>
              <a:rPr lang="en-US" sz="2400" b="1" dirty="0" smtClean="0">
                <a:latin typeface="Candara" pitchFamily="34" charset="0"/>
              </a:rPr>
              <a:t>Growth Stage:-</a:t>
            </a:r>
            <a:r>
              <a:rPr lang="en-US" sz="2400" dirty="0" smtClean="0">
                <a:latin typeface="Candara" pitchFamily="34" charset="0"/>
              </a:rPr>
              <a:t> Here, there is emphasis on scalability. This focuses on adopting new business process, products and protocols across the organization. Change management is introduced during this stage of transformation process.</a:t>
            </a:r>
          </a:p>
          <a:p>
            <a:pPr lvl="0" algn="just"/>
            <a:r>
              <a:rPr lang="en-US" sz="2400" b="1" dirty="0" smtClean="0">
                <a:latin typeface="Candara" pitchFamily="34" charset="0"/>
              </a:rPr>
              <a:t>Mature Stage:- </a:t>
            </a:r>
            <a:r>
              <a:rPr lang="en-US" sz="2400" dirty="0" smtClean="0">
                <a:latin typeface="Candara" pitchFamily="34" charset="0"/>
              </a:rPr>
              <a:t>The final stage is </a:t>
            </a:r>
            <a:r>
              <a:rPr lang="en-US" sz="2400" dirty="0" err="1" smtClean="0">
                <a:latin typeface="Candara" pitchFamily="34" charset="0"/>
              </a:rPr>
              <a:t>centred</a:t>
            </a:r>
            <a:r>
              <a:rPr lang="en-US" sz="2400" dirty="0" smtClean="0">
                <a:latin typeface="Candara" pitchFamily="34" charset="0"/>
              </a:rPr>
              <a:t> around continued innovation and improvement. A strategic approach to governance should also be defined at this stage.</a:t>
            </a:r>
          </a:p>
          <a:p>
            <a:pPr lvl="0" algn="just"/>
            <a:endParaRPr lang="en-US" sz="24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533400"/>
            <a:ext cx="7543800" cy="5791200"/>
          </a:xfrm>
        </p:spPr>
        <p:txBody>
          <a:bodyPr>
            <a:noAutofit/>
          </a:bodyPr>
          <a:lstStyle/>
          <a:p>
            <a:pPr lvl="0" algn="just"/>
            <a:r>
              <a:rPr lang="en-US" sz="2450" dirty="0" smtClean="0"/>
              <a:t>Even in organizations where a digital transformation initiative has been “completed”, continuous maintenance and re-evaluation are required. Experts consulting can be employed to analyze the organization’s digital tools and infrastructure from time to time.</a:t>
            </a:r>
          </a:p>
          <a:p>
            <a:pPr lvl="0" algn="just"/>
            <a:r>
              <a:rPr lang="en-US" sz="2450" dirty="0" smtClean="0"/>
              <a:t>The drivers of change in the pharmaceutical sector can be broadly classified into the two main groups of External and Internal factors. Under internal factors are patient expectations, regulatory requirements and competition; and under internal factors are cost reduction, innovation and patient engagement (See Table 1). An organization also needs to examine how the fourth industrial revolution </a:t>
            </a:r>
            <a:r>
              <a:rPr lang="en-US" sz="2450" b="1" dirty="0" smtClean="0"/>
              <a:t>(Industry 4.0)</a:t>
            </a:r>
            <a:r>
              <a:rPr lang="en-US" sz="2450" dirty="0" smtClean="0"/>
              <a:t> may impact its processes and activities.</a:t>
            </a:r>
          </a:p>
          <a:p>
            <a:pPr lvl="0" algn="just"/>
            <a:endParaRPr lang="en-US" sz="245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762000" y="437978"/>
          <a:ext cx="7924800" cy="6056836"/>
        </p:xfrm>
        <a:graphic>
          <a:graphicData uri="http://schemas.openxmlformats.org/drawingml/2006/table">
            <a:tbl>
              <a:tblPr firstRow="1" bandRow="1">
                <a:tableStyleId>{073A0DAA-6AF3-43AB-8588-CEC1D06C72B9}</a:tableStyleId>
              </a:tblPr>
              <a:tblGrid>
                <a:gridCol w="3962400"/>
                <a:gridCol w="3962400"/>
              </a:tblGrid>
              <a:tr h="495717">
                <a:tc>
                  <a:txBody>
                    <a:bodyPr/>
                    <a:lstStyle/>
                    <a:p>
                      <a:pPr marL="0" marR="0" algn="just">
                        <a:lnSpc>
                          <a:spcPct val="115000"/>
                        </a:lnSpc>
                        <a:spcBef>
                          <a:spcPts val="0"/>
                        </a:spcBef>
                        <a:spcAft>
                          <a:spcPts val="0"/>
                        </a:spcAft>
                      </a:pPr>
                      <a:r>
                        <a:rPr lang="en-US" sz="2200" b="1" dirty="0">
                          <a:latin typeface="Candara" pitchFamily="34" charset="0"/>
                          <a:ea typeface="Calibri"/>
                          <a:cs typeface="Times New Roman"/>
                        </a:rPr>
                        <a:t>External Factors</a:t>
                      </a:r>
                      <a:endParaRPr lang="en-US" sz="2200" dirty="0">
                        <a:latin typeface="Candara" pitchFamily="34" charset="0"/>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2200" b="1">
                          <a:latin typeface="Candara" pitchFamily="34" charset="0"/>
                          <a:ea typeface="Calibri"/>
                          <a:cs typeface="Times New Roman"/>
                        </a:rPr>
                        <a:t>Internal Factors</a:t>
                      </a:r>
                      <a:endParaRPr lang="en-US" sz="2200">
                        <a:latin typeface="Candara" pitchFamily="34" charset="0"/>
                        <a:ea typeface="Calibri"/>
                        <a:cs typeface="Times New Roman"/>
                      </a:endParaRPr>
                    </a:p>
                  </a:txBody>
                  <a:tcPr marL="68580" marR="68580" marT="0" marB="0"/>
                </a:tc>
              </a:tr>
              <a:tr h="1523066">
                <a:tc>
                  <a:txBody>
                    <a:bodyPr/>
                    <a:lstStyle/>
                    <a:p>
                      <a:pPr marL="0" marR="0" algn="just">
                        <a:lnSpc>
                          <a:spcPct val="115000"/>
                        </a:lnSpc>
                        <a:spcBef>
                          <a:spcPts val="0"/>
                        </a:spcBef>
                        <a:spcAft>
                          <a:spcPts val="0"/>
                        </a:spcAft>
                      </a:pPr>
                      <a:r>
                        <a:rPr lang="en-US" sz="2200" b="1" dirty="0">
                          <a:latin typeface="Candara" pitchFamily="34" charset="0"/>
                          <a:ea typeface="Calibri"/>
                          <a:cs typeface="Times New Roman"/>
                        </a:rPr>
                        <a:t>Patient Expectations</a:t>
                      </a:r>
                      <a:r>
                        <a:rPr lang="en-US" sz="2200" dirty="0">
                          <a:latin typeface="Candara" pitchFamily="34" charset="0"/>
                          <a:ea typeface="Calibri"/>
                          <a:cs typeface="Times New Roman"/>
                        </a:rPr>
                        <a:t> – Patients increasingly demand more personalized and convenient healthcare service</a:t>
                      </a:r>
                    </a:p>
                  </a:txBody>
                  <a:tcPr marL="68580" marR="68580" marT="0" marB="0"/>
                </a:tc>
                <a:tc>
                  <a:txBody>
                    <a:bodyPr/>
                    <a:lstStyle/>
                    <a:p>
                      <a:pPr marL="0" marR="0" algn="just">
                        <a:lnSpc>
                          <a:spcPct val="115000"/>
                        </a:lnSpc>
                        <a:spcBef>
                          <a:spcPts val="0"/>
                        </a:spcBef>
                        <a:spcAft>
                          <a:spcPts val="0"/>
                        </a:spcAft>
                      </a:pPr>
                      <a:r>
                        <a:rPr lang="en-US" sz="2200" b="1">
                          <a:latin typeface="Candara" pitchFamily="34" charset="0"/>
                          <a:ea typeface="Calibri"/>
                          <a:cs typeface="Times New Roman"/>
                        </a:rPr>
                        <a:t>Cost Reduction</a:t>
                      </a:r>
                      <a:r>
                        <a:rPr lang="en-US" sz="2200">
                          <a:latin typeface="Candara" pitchFamily="34" charset="0"/>
                          <a:ea typeface="Calibri"/>
                          <a:cs typeface="Times New Roman"/>
                        </a:rPr>
                        <a:t> – Pharma companies are under increasing pressure to reduce costs.</a:t>
                      </a:r>
                    </a:p>
                  </a:txBody>
                  <a:tcPr marL="68580" marR="68580" marT="0" marB="0"/>
                </a:tc>
              </a:tr>
              <a:tr h="2155973">
                <a:tc>
                  <a:txBody>
                    <a:bodyPr/>
                    <a:lstStyle/>
                    <a:p>
                      <a:pPr marL="0" marR="0" algn="just">
                        <a:lnSpc>
                          <a:spcPct val="115000"/>
                        </a:lnSpc>
                        <a:spcBef>
                          <a:spcPts val="0"/>
                        </a:spcBef>
                        <a:spcAft>
                          <a:spcPts val="0"/>
                        </a:spcAft>
                      </a:pPr>
                      <a:r>
                        <a:rPr lang="en-US" sz="2200" b="1" dirty="0">
                          <a:latin typeface="Candara" pitchFamily="34" charset="0"/>
                          <a:ea typeface="Calibri"/>
                          <a:cs typeface="Times New Roman"/>
                        </a:rPr>
                        <a:t>Regulatory Requirements</a:t>
                      </a:r>
                      <a:r>
                        <a:rPr lang="en-US" sz="2200" dirty="0">
                          <a:latin typeface="Candara" pitchFamily="34" charset="0"/>
                          <a:ea typeface="Calibri"/>
                          <a:cs typeface="Times New Roman"/>
                        </a:rPr>
                        <a:t> – Governments worldwide increasingly require </a:t>
                      </a:r>
                      <a:r>
                        <a:rPr lang="en-US" sz="2200" dirty="0" err="1">
                          <a:latin typeface="Candara" pitchFamily="34" charset="0"/>
                          <a:ea typeface="Calibri"/>
                          <a:cs typeface="Times New Roman"/>
                        </a:rPr>
                        <a:t>pharma</a:t>
                      </a:r>
                      <a:r>
                        <a:rPr lang="en-US" sz="2200" dirty="0">
                          <a:latin typeface="Candara" pitchFamily="34" charset="0"/>
                          <a:ea typeface="Calibri"/>
                          <a:cs typeface="Times New Roman"/>
                        </a:rPr>
                        <a:t> companies to adopt </a:t>
                      </a:r>
                      <a:r>
                        <a:rPr lang="en-US" sz="2200" b="1" dirty="0">
                          <a:latin typeface="Candara" pitchFamily="34" charset="0"/>
                          <a:ea typeface="Calibri"/>
                          <a:cs typeface="Times New Roman"/>
                        </a:rPr>
                        <a:t>digital</a:t>
                      </a:r>
                      <a:r>
                        <a:rPr lang="en-US" sz="2200" dirty="0">
                          <a:latin typeface="Candara" pitchFamily="34" charset="0"/>
                          <a:ea typeface="Calibri"/>
                          <a:cs typeface="Times New Roman"/>
                        </a:rPr>
                        <a:t> technologies and innovations.</a:t>
                      </a:r>
                    </a:p>
                  </a:txBody>
                  <a:tcPr marL="68580" marR="68580" marT="0" marB="0"/>
                </a:tc>
                <a:tc>
                  <a:txBody>
                    <a:bodyPr/>
                    <a:lstStyle/>
                    <a:p>
                      <a:pPr marL="0" marR="0" algn="just">
                        <a:lnSpc>
                          <a:spcPct val="115000"/>
                        </a:lnSpc>
                        <a:spcBef>
                          <a:spcPts val="0"/>
                        </a:spcBef>
                        <a:spcAft>
                          <a:spcPts val="0"/>
                        </a:spcAft>
                      </a:pPr>
                      <a:r>
                        <a:rPr lang="en-US" sz="2200" b="1" dirty="0">
                          <a:latin typeface="Candara" pitchFamily="34" charset="0"/>
                          <a:ea typeface="Calibri"/>
                          <a:cs typeface="Times New Roman"/>
                        </a:rPr>
                        <a:t>Innovation</a:t>
                      </a:r>
                      <a:r>
                        <a:rPr lang="en-US" sz="2200" dirty="0">
                          <a:latin typeface="Candara" pitchFamily="34" charset="0"/>
                          <a:ea typeface="Calibri"/>
                          <a:cs typeface="Times New Roman"/>
                        </a:rPr>
                        <a:t> – </a:t>
                      </a:r>
                      <a:r>
                        <a:rPr lang="en-US" sz="2200" dirty="0" err="1">
                          <a:latin typeface="Candara" pitchFamily="34" charset="0"/>
                          <a:ea typeface="Calibri"/>
                          <a:cs typeface="Times New Roman"/>
                        </a:rPr>
                        <a:t>Pharma</a:t>
                      </a:r>
                      <a:r>
                        <a:rPr lang="en-US" sz="2200" dirty="0">
                          <a:latin typeface="Candara" pitchFamily="34" charset="0"/>
                          <a:ea typeface="Calibri"/>
                          <a:cs typeface="Times New Roman"/>
                        </a:rPr>
                        <a:t> companies must constantly innovate to keep up with the latest scientific advances and develop new drugs and treatments.</a:t>
                      </a:r>
                    </a:p>
                  </a:txBody>
                  <a:tcPr marL="68580" marR="68580" marT="0" marB="0"/>
                </a:tc>
              </a:tr>
              <a:tr h="1862858">
                <a:tc>
                  <a:txBody>
                    <a:bodyPr/>
                    <a:lstStyle/>
                    <a:p>
                      <a:pPr marL="0" marR="0" algn="just">
                        <a:lnSpc>
                          <a:spcPct val="115000"/>
                        </a:lnSpc>
                        <a:spcBef>
                          <a:spcPts val="0"/>
                        </a:spcBef>
                        <a:spcAft>
                          <a:spcPts val="0"/>
                        </a:spcAft>
                      </a:pPr>
                      <a:r>
                        <a:rPr lang="en-US" sz="2400" b="1">
                          <a:latin typeface="Candara" pitchFamily="34" charset="0"/>
                          <a:ea typeface="Calibri"/>
                          <a:cs typeface="Times New Roman"/>
                        </a:rPr>
                        <a:t>Competition</a:t>
                      </a:r>
                      <a:r>
                        <a:rPr lang="en-US" sz="2400">
                          <a:latin typeface="Candara" pitchFamily="34" charset="0"/>
                          <a:ea typeface="Calibri"/>
                          <a:cs typeface="Times New Roman"/>
                        </a:rPr>
                        <a:t> – Pharma companies face increasing competition from traditional and new market entrants. </a:t>
                      </a:r>
                    </a:p>
                  </a:txBody>
                  <a:tcPr marL="68580" marR="68580" marT="0" marB="0"/>
                </a:tc>
                <a:tc>
                  <a:txBody>
                    <a:bodyPr/>
                    <a:lstStyle/>
                    <a:p>
                      <a:pPr marL="0" marR="0" algn="just">
                        <a:lnSpc>
                          <a:spcPct val="115000"/>
                        </a:lnSpc>
                        <a:spcBef>
                          <a:spcPts val="0"/>
                        </a:spcBef>
                        <a:spcAft>
                          <a:spcPts val="0"/>
                        </a:spcAft>
                      </a:pPr>
                      <a:r>
                        <a:rPr lang="en-US" sz="2400" b="1" dirty="0">
                          <a:latin typeface="Candara" pitchFamily="34" charset="0"/>
                          <a:ea typeface="Calibri"/>
                          <a:cs typeface="Times New Roman"/>
                        </a:rPr>
                        <a:t>Patient Engagement</a:t>
                      </a:r>
                      <a:r>
                        <a:rPr lang="en-US" sz="2400" dirty="0">
                          <a:latin typeface="Candara" pitchFamily="34" charset="0"/>
                          <a:ea typeface="Calibri"/>
                          <a:cs typeface="Times New Roman"/>
                        </a:rPr>
                        <a:t> – The importance of engaging with patients is increasingly recognized.</a:t>
                      </a:r>
                    </a:p>
                  </a:txBody>
                  <a:tcPr marL="68580" marR="68580" marT="0" marB="0"/>
                </a:tc>
              </a:tr>
            </a:tbl>
          </a:graphicData>
        </a:graphic>
      </p:graphicFrame>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0"/>
            <a:ext cx="7696200" cy="4038600"/>
          </a:xfrm>
        </p:spPr>
        <p:txBody>
          <a:bodyPr/>
          <a:lstStyle/>
          <a:p>
            <a:pPr lvl="0" algn="just"/>
            <a:r>
              <a:rPr lang="en-US" dirty="0" smtClean="0">
                <a:latin typeface="Candara" pitchFamily="34" charset="0"/>
              </a:rPr>
              <a:t>The industrial landscape is highly subject to change and is one of the most revolutionized as there has been four major industrial revolutions characterized by the use of different approaches and technologies in production processes (See Figure 1)</a:t>
            </a:r>
          </a:p>
          <a:p>
            <a:pPr algn="just"/>
            <a:endParaRPr lang="en-US" dirty="0">
              <a:latin typeface="Candara" pitchFamily="34" charset="0"/>
            </a:endParaRPr>
          </a:p>
        </p:txBody>
      </p:sp>
      <p:sp>
        <p:nvSpPr>
          <p:cNvPr id="6" name="Content Placeholder 2"/>
          <p:cNvSpPr txBox="1">
            <a:spLocks/>
          </p:cNvSpPr>
          <p:nvPr/>
        </p:nvSpPr>
        <p:spPr>
          <a:xfrm>
            <a:off x="533400" y="762000"/>
            <a:ext cx="6477000" cy="533400"/>
          </a:xfrm>
          <a:prstGeom prst="rect">
            <a:avLst/>
          </a:prstGeom>
        </p:spPr>
        <p:txBody>
          <a:bodyPr vert="horz" lIns="91440" tIns="45720" rIns="91440" bIns="45720" rtlCol="0">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900" b="1" i="0" u="none" strike="noStrike" kern="1200" cap="none" spc="0" normalizeH="0" baseline="0" noProof="0" dirty="0" smtClean="0">
                <a:ln>
                  <a:noFill/>
                </a:ln>
                <a:solidFill>
                  <a:srgbClr val="C00000"/>
                </a:solidFill>
                <a:effectLst/>
                <a:uLnTx/>
                <a:uFillTx/>
                <a:latin typeface="Candara" pitchFamily="34" charset="0"/>
              </a:rPr>
              <a:t>THE INDUSTRIAL REVOLUTIONS</a:t>
            </a:r>
            <a:endParaRPr kumimoji="0" lang="en-US" sz="3900" b="0" i="0" u="none" strike="noStrike" kern="1200" cap="none" spc="0" normalizeH="0" baseline="0" noProof="0" dirty="0" smtClean="0">
              <a:ln>
                <a:noFill/>
              </a:ln>
              <a:solidFill>
                <a:srgbClr val="C00000"/>
              </a:solidFill>
              <a:effectLst/>
              <a:uLnTx/>
              <a:uFillTx/>
              <a:latin typeface="Candara" pitchFamily="34" charset="0"/>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Users\GOV\Documents\IMG-20240602-WA0051.jpg"/>
          <p:cNvPicPr>
            <a:picLocks noGrp="1"/>
          </p:cNvPicPr>
          <p:nvPr>
            <p:ph idx="1"/>
          </p:nvPr>
        </p:nvPicPr>
        <p:blipFill>
          <a:blip r:embed="rId2"/>
          <a:srcRect/>
          <a:stretch>
            <a:fillRect/>
          </a:stretch>
        </p:blipFill>
        <p:spPr bwMode="auto">
          <a:xfrm>
            <a:off x="1524000" y="838200"/>
            <a:ext cx="6553200" cy="5181600"/>
          </a:xfrm>
          <a:prstGeom prst="rect">
            <a:avLst/>
          </a:prstGeom>
          <a:noFill/>
          <a:ln w="9525">
            <a:noFill/>
            <a:miter lim="800000"/>
            <a:headEnd/>
            <a:tailEnd/>
          </a:ln>
        </p:spPr>
      </p:pic>
      <p:sp>
        <p:nvSpPr>
          <p:cNvPr id="51201" name="Rectangle 1"/>
          <p:cNvSpPr>
            <a:spLocks noChangeArrowheads="1"/>
          </p:cNvSpPr>
          <p:nvPr/>
        </p:nvSpPr>
        <p:spPr bwMode="auto">
          <a:xfrm>
            <a:off x="1752600" y="6096000"/>
            <a:ext cx="6477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en-US" sz="2400" b="1" i="1" u="none" strike="noStrike" cap="none" normalizeH="0" baseline="0" dirty="0" smtClean="0">
                <a:ln>
                  <a:noFill/>
                </a:ln>
                <a:solidFill>
                  <a:schemeClr val="tx1"/>
                </a:solidFill>
                <a:effectLst/>
                <a:latin typeface="Candara" pitchFamily="34" charset="0"/>
                <a:ea typeface="Calibri" pitchFamily="34" charset="0"/>
                <a:cs typeface="Times New Roman" pitchFamily="18" charset="0"/>
              </a:rPr>
              <a:t>Figure 1: The Four Industrial Revolutions.</a:t>
            </a:r>
            <a:endParaRPr kumimoji="0" lang="en-US" sz="2400" b="1" i="1" u="none" strike="noStrike" cap="none" normalizeH="0" baseline="0" dirty="0" smtClean="0">
              <a:ln>
                <a:noFill/>
              </a:ln>
              <a:solidFill>
                <a:schemeClr val="tx1"/>
              </a:solidFill>
              <a:effectLst/>
              <a:latin typeface="Candara" pitchFamily="34" charset="0"/>
              <a:cs typeface="Arial"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762000"/>
            <a:ext cx="7543800" cy="5410200"/>
          </a:xfrm>
        </p:spPr>
        <p:txBody>
          <a:bodyPr>
            <a:noAutofit/>
          </a:bodyPr>
          <a:lstStyle/>
          <a:p>
            <a:pPr lvl="0" algn="just"/>
            <a:r>
              <a:rPr lang="en-US" sz="2800" b="1" dirty="0" smtClean="0">
                <a:latin typeface="Candara" pitchFamily="34" charset="0"/>
              </a:rPr>
              <a:t>Industry 1.0 (1780)</a:t>
            </a:r>
            <a:r>
              <a:rPr lang="en-US" sz="2800" dirty="0" smtClean="0">
                <a:latin typeface="Candara" pitchFamily="34" charset="0"/>
              </a:rPr>
              <a:t> – Involving the use of mechanization and steam power at the heart of industrial operations.</a:t>
            </a:r>
          </a:p>
          <a:p>
            <a:pPr lvl="0" algn="just"/>
            <a:r>
              <a:rPr lang="en-US" sz="2800" b="1" dirty="0" smtClean="0">
                <a:latin typeface="Candara" pitchFamily="34" charset="0"/>
              </a:rPr>
              <a:t>Industry 2.0 (1870)</a:t>
            </a:r>
            <a:r>
              <a:rPr lang="en-US" sz="2800" dirty="0" smtClean="0">
                <a:latin typeface="Candara" pitchFamily="34" charset="0"/>
              </a:rPr>
              <a:t> – The era of mass production and assembly lines.</a:t>
            </a:r>
          </a:p>
          <a:p>
            <a:pPr lvl="0" algn="just"/>
            <a:r>
              <a:rPr lang="en-US" sz="2800" b="1" dirty="0" smtClean="0">
                <a:latin typeface="Candara" pitchFamily="34" charset="0"/>
              </a:rPr>
              <a:t>Industry 3.0 (1969)</a:t>
            </a:r>
            <a:r>
              <a:rPr lang="en-US" sz="2800" dirty="0" smtClean="0">
                <a:latin typeface="Candara" pitchFamily="34" charset="0"/>
              </a:rPr>
              <a:t> – The era of automation, computer and electronics. Here, there is arguably a </a:t>
            </a:r>
            <a:r>
              <a:rPr lang="en-US" sz="2800" b="1" dirty="0" err="1" smtClean="0">
                <a:latin typeface="Candara" pitchFamily="34" charset="0"/>
              </a:rPr>
              <a:t>subrevolution</a:t>
            </a:r>
            <a:r>
              <a:rPr lang="en-US" sz="2800" dirty="0" smtClean="0">
                <a:latin typeface="Candara" pitchFamily="34" charset="0"/>
              </a:rPr>
              <a:t> – </a:t>
            </a:r>
            <a:r>
              <a:rPr lang="en-US" sz="2800" b="1" dirty="0" smtClean="0">
                <a:latin typeface="Candara" pitchFamily="34" charset="0"/>
              </a:rPr>
              <a:t>Industry 3.5</a:t>
            </a:r>
            <a:r>
              <a:rPr lang="en-US" sz="2800" dirty="0" smtClean="0">
                <a:latin typeface="Candara" pitchFamily="34" charset="0"/>
              </a:rPr>
              <a:t> (1980) concerned with globalization </a:t>
            </a:r>
            <a:r>
              <a:rPr lang="en-US" sz="2800" dirty="0" err="1" smtClean="0">
                <a:latin typeface="Candara" pitchFamily="34" charset="0"/>
              </a:rPr>
              <a:t>i.e</a:t>
            </a:r>
            <a:r>
              <a:rPr lang="en-US" sz="2800" dirty="0" smtClean="0">
                <a:latin typeface="Candara" pitchFamily="34" charset="0"/>
              </a:rPr>
              <a:t> </a:t>
            </a:r>
            <a:r>
              <a:rPr lang="en-US" sz="2800" b="1" dirty="0" err="1" smtClean="0">
                <a:latin typeface="Candara" pitchFamily="34" charset="0"/>
              </a:rPr>
              <a:t>offshoring</a:t>
            </a:r>
            <a:r>
              <a:rPr lang="en-US" sz="2800" dirty="0" smtClean="0">
                <a:latin typeface="Candara" pitchFamily="34" charset="0"/>
              </a:rPr>
              <a:t> of production to low cost economies, with cost-effective </a:t>
            </a:r>
            <a:r>
              <a:rPr lang="en-US" sz="2800" dirty="0" err="1" smtClean="0">
                <a:latin typeface="Candara" pitchFamily="34" charset="0"/>
              </a:rPr>
              <a:t>labour</a:t>
            </a:r>
            <a:r>
              <a:rPr lang="en-US" sz="2800" dirty="0" smtClean="0">
                <a:latin typeface="Candara" pitchFamily="34" charset="0"/>
              </a:rPr>
              <a:t> markets and specialized skills.</a:t>
            </a: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838200"/>
            <a:ext cx="7620000" cy="5334000"/>
          </a:xfrm>
        </p:spPr>
        <p:txBody>
          <a:bodyPr>
            <a:noAutofit/>
          </a:bodyPr>
          <a:lstStyle/>
          <a:p>
            <a:pPr algn="just"/>
            <a:r>
              <a:rPr lang="en-US" sz="2800" b="1" dirty="0" smtClean="0">
                <a:latin typeface="Candara" pitchFamily="34" charset="0"/>
              </a:rPr>
              <a:t>Industry 4.0</a:t>
            </a:r>
            <a:r>
              <a:rPr lang="en-US" sz="2800" dirty="0" smtClean="0">
                <a:latin typeface="Candara" pitchFamily="34" charset="0"/>
              </a:rPr>
              <a:t> </a:t>
            </a:r>
            <a:r>
              <a:rPr lang="en-US" sz="2800" b="1" dirty="0" smtClean="0">
                <a:latin typeface="Candara" pitchFamily="34" charset="0"/>
              </a:rPr>
              <a:t>(2011) – </a:t>
            </a:r>
            <a:r>
              <a:rPr lang="en-US" sz="2800" dirty="0" smtClean="0">
                <a:latin typeface="Candara" pitchFamily="34" charset="0"/>
              </a:rPr>
              <a:t>The era of cyber-physical systems and networked advanced technologies. Researchers have used the term “factory of the future” to describe this new age which enables digitalization and interconnection of distributed manufacturing entities in a “system of systems” approach. The term Industry 4.0 was coined by the Germans. Researchers have used other terms including </a:t>
            </a:r>
            <a:r>
              <a:rPr lang="en-US" sz="2800" b="1" dirty="0" smtClean="0">
                <a:latin typeface="Candara" pitchFamily="34" charset="0"/>
              </a:rPr>
              <a:t>intelligent</a:t>
            </a:r>
            <a:r>
              <a:rPr lang="en-US" sz="2800" dirty="0" smtClean="0">
                <a:latin typeface="Candara" pitchFamily="34" charset="0"/>
              </a:rPr>
              <a:t> </a:t>
            </a:r>
            <a:r>
              <a:rPr lang="en-US" sz="2800" b="1" dirty="0" smtClean="0">
                <a:latin typeface="Candara" pitchFamily="34" charset="0"/>
              </a:rPr>
              <a:t>manufacturing</a:t>
            </a:r>
            <a:r>
              <a:rPr lang="en-US" sz="2800" dirty="0" smtClean="0">
                <a:latin typeface="Candara" pitchFamily="34" charset="0"/>
              </a:rPr>
              <a:t> (China), </a:t>
            </a:r>
            <a:r>
              <a:rPr lang="en-US" sz="2800" b="1" dirty="0" smtClean="0">
                <a:latin typeface="Candara" pitchFamily="34" charset="0"/>
              </a:rPr>
              <a:t>advanced</a:t>
            </a:r>
            <a:r>
              <a:rPr lang="en-US" sz="2800" dirty="0" smtClean="0">
                <a:latin typeface="Candara" pitchFamily="34" charset="0"/>
              </a:rPr>
              <a:t> </a:t>
            </a:r>
            <a:r>
              <a:rPr lang="en-US" sz="2800" b="1" dirty="0" smtClean="0">
                <a:latin typeface="Candara" pitchFamily="34" charset="0"/>
              </a:rPr>
              <a:t>manufacturing</a:t>
            </a:r>
            <a:r>
              <a:rPr lang="en-US" sz="2800" dirty="0" smtClean="0">
                <a:latin typeface="Candara" pitchFamily="34" charset="0"/>
              </a:rPr>
              <a:t> (US) as well as </a:t>
            </a:r>
            <a:r>
              <a:rPr lang="en-US" sz="2800" b="1" dirty="0" smtClean="0">
                <a:latin typeface="Candara" pitchFamily="34" charset="0"/>
              </a:rPr>
              <a:t>e-factory</a:t>
            </a:r>
            <a:r>
              <a:rPr lang="en-US" sz="2800" dirty="0" smtClean="0">
                <a:latin typeface="Candara" pitchFamily="34" charset="0"/>
              </a:rPr>
              <a:t> (Japan).</a:t>
            </a:r>
          </a:p>
          <a:p>
            <a:pPr lvl="0" algn="just"/>
            <a:endParaRPr lang="en-US" sz="28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09600"/>
            <a:ext cx="7772400" cy="5638800"/>
          </a:xfrm>
        </p:spPr>
        <p:txBody>
          <a:bodyPr>
            <a:noAutofit/>
          </a:bodyPr>
          <a:lstStyle/>
          <a:p>
            <a:pPr lvl="0" algn="just"/>
            <a:r>
              <a:rPr lang="en-US" sz="2600" dirty="0" smtClean="0">
                <a:latin typeface="Candara" pitchFamily="34" charset="0"/>
              </a:rPr>
              <a:t>There appears to be an emerging </a:t>
            </a:r>
            <a:r>
              <a:rPr lang="en-US" sz="2600" b="1" dirty="0" smtClean="0">
                <a:latin typeface="Candara" pitchFamily="34" charset="0"/>
              </a:rPr>
              <a:t>Industry5.0 </a:t>
            </a:r>
            <a:r>
              <a:rPr lang="en-US" sz="2600" dirty="0" smtClean="0">
                <a:latin typeface="Candara" pitchFamily="34" charset="0"/>
              </a:rPr>
              <a:t>(Figure 2), also known as </a:t>
            </a:r>
            <a:r>
              <a:rPr lang="en-US" sz="2600" b="1" dirty="0" smtClean="0">
                <a:latin typeface="Candara" pitchFamily="34" charset="0"/>
              </a:rPr>
              <a:t>Society</a:t>
            </a:r>
            <a:r>
              <a:rPr lang="en-US" sz="2600" dirty="0" smtClean="0">
                <a:latin typeface="Candara" pitchFamily="34" charset="0"/>
              </a:rPr>
              <a:t> </a:t>
            </a:r>
            <a:r>
              <a:rPr lang="en-US" sz="2600" b="1" dirty="0" smtClean="0">
                <a:latin typeface="Candara" pitchFamily="34" charset="0"/>
              </a:rPr>
              <a:t>5.0</a:t>
            </a:r>
            <a:r>
              <a:rPr lang="en-US" sz="2600" dirty="0" smtClean="0">
                <a:latin typeface="Candara" pitchFamily="34" charset="0"/>
              </a:rPr>
              <a:t>. This is largely seen as the COVID-19 pandemic of 2019 further promoting the development of Industry 4.0 leading to Industry 5.0. Before the pandemic, digital transformation largely focused on customer experience. Then everything changed – and accelerated. Now, digital transformation is the centerpiece of operational efficiency and innovation across pharmaceutical companies. </a:t>
            </a:r>
            <a:r>
              <a:rPr lang="en-US" sz="2600" b="1" dirty="0" smtClean="0">
                <a:latin typeface="Candara" pitchFamily="34" charset="0"/>
              </a:rPr>
              <a:t>Accelerated digital transformation</a:t>
            </a:r>
            <a:r>
              <a:rPr lang="en-US" sz="2600" dirty="0" smtClean="0">
                <a:latin typeface="Candara" pitchFamily="34" charset="0"/>
              </a:rPr>
              <a:t>, including cloud, data and others, has become the number one consideration for pharmaceutical companies since the pandemic hit. </a:t>
            </a:r>
            <a:endParaRPr lang="en-US" sz="26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Users\GOV\Documents\IMG-20240602-WA0052.jpg"/>
          <p:cNvPicPr>
            <a:picLocks noGrp="1"/>
          </p:cNvPicPr>
          <p:nvPr>
            <p:ph idx="1"/>
          </p:nvPr>
        </p:nvPicPr>
        <p:blipFill>
          <a:blip r:embed="rId2"/>
          <a:srcRect/>
          <a:stretch>
            <a:fillRect/>
          </a:stretch>
        </p:blipFill>
        <p:spPr bwMode="auto">
          <a:xfrm>
            <a:off x="1176337" y="2033587"/>
            <a:ext cx="6791325" cy="2867025"/>
          </a:xfrm>
          <a:prstGeom prst="rect">
            <a:avLst/>
          </a:prstGeom>
          <a:noFill/>
          <a:ln w="9525">
            <a:noFill/>
            <a:miter lim="800000"/>
            <a:headEnd/>
            <a:tailEnd/>
          </a:ln>
        </p:spPr>
      </p:pic>
      <p:sp>
        <p:nvSpPr>
          <p:cNvPr id="47105" name="Rectangle 1"/>
          <p:cNvSpPr>
            <a:spLocks noChangeArrowheads="1"/>
          </p:cNvSpPr>
          <p:nvPr/>
        </p:nvSpPr>
        <p:spPr bwMode="auto">
          <a:xfrm>
            <a:off x="1447800" y="4953000"/>
            <a:ext cx="6019800" cy="4924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600" b="1" i="1" u="none" strike="noStrike" cap="none" normalizeH="0" baseline="0" dirty="0" smtClean="0">
                <a:ln>
                  <a:noFill/>
                </a:ln>
                <a:solidFill>
                  <a:schemeClr val="tx1"/>
                </a:solidFill>
                <a:effectLst/>
                <a:latin typeface="Candara" pitchFamily="34" charset="0"/>
                <a:ea typeface="Calibri" pitchFamily="34" charset="0"/>
                <a:cs typeface="Times New Roman" pitchFamily="18" charset="0"/>
              </a:rPr>
              <a:t>Figure 2: The Five Industrial Revolutions</a:t>
            </a:r>
            <a:endParaRPr kumimoji="0" lang="en-US" sz="2600" b="1" i="1" u="none" strike="noStrike" cap="none" normalizeH="0" baseline="0" dirty="0" smtClean="0">
              <a:ln>
                <a:noFill/>
              </a:ln>
              <a:solidFill>
                <a:schemeClr val="tx1"/>
              </a:solidFill>
              <a:effectLst/>
              <a:latin typeface="Candara" pitchFamily="34" charset="0"/>
              <a:cs typeface="Arial"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077200" cy="5867400"/>
          </a:xfrm>
        </p:spPr>
        <p:txBody>
          <a:bodyPr>
            <a:noAutofit/>
          </a:bodyPr>
          <a:lstStyle/>
          <a:p>
            <a:pPr lvl="0" algn="just"/>
            <a:r>
              <a:rPr lang="en-US" sz="2400" dirty="0" smtClean="0">
                <a:latin typeface="Candara" pitchFamily="34" charset="0"/>
              </a:rPr>
              <a:t>Logistics companies such as UPS, FedEx, and DHL have revolutionized their business by establishing an up-to-date tracking system for their customers.</a:t>
            </a:r>
          </a:p>
          <a:p>
            <a:pPr lvl="0" algn="just"/>
            <a:r>
              <a:rPr lang="en-US" sz="2400" dirty="0" smtClean="0">
                <a:latin typeface="Candara" pitchFamily="34" charset="0"/>
              </a:rPr>
              <a:t>Financial institutions have used digital systems to improve their customers’ experience through online banking apps.</a:t>
            </a:r>
          </a:p>
          <a:p>
            <a:pPr lvl="0" algn="just"/>
            <a:r>
              <a:rPr lang="en-US" sz="2400" dirty="0" smtClean="0">
                <a:latin typeface="Candara" pitchFamily="34" charset="0"/>
              </a:rPr>
              <a:t>While some people have worried that adding technology to parts of their processes will diminish personalized service, the opposite has actually happened. Due to the automation of mundane tasks, employees now have more time on their hands to focus on their clients’ needs.</a:t>
            </a:r>
          </a:p>
          <a:p>
            <a:pPr algn="just"/>
            <a:r>
              <a:rPr lang="en-US" sz="2400" dirty="0" smtClean="0">
                <a:latin typeface="Candara" pitchFamily="34" charset="0"/>
              </a:rPr>
              <a:t>The digital transformation revolution has been slow and steady, but it was </a:t>
            </a:r>
            <a:r>
              <a:rPr lang="en-US" sz="2400" b="1" dirty="0" smtClean="0">
                <a:latin typeface="Candara" pitchFamily="34" charset="0"/>
              </a:rPr>
              <a:t>accelerated</a:t>
            </a:r>
            <a:r>
              <a:rPr lang="en-US" sz="2400" dirty="0" smtClean="0">
                <a:latin typeface="Candara" pitchFamily="34" charset="0"/>
              </a:rPr>
              <a:t> significantly by the COVID -19 pandemic, with the </a:t>
            </a:r>
            <a:r>
              <a:rPr lang="en-US" sz="2400" dirty="0" err="1" smtClean="0">
                <a:latin typeface="Candara" pitchFamily="34" charset="0"/>
              </a:rPr>
              <a:t>unprecedent</a:t>
            </a:r>
            <a:r>
              <a:rPr lang="en-US" sz="2400" dirty="0" smtClean="0">
                <a:latin typeface="Candara" pitchFamily="34" charset="0"/>
              </a:rPr>
              <a:t> lockdown and social distancing experienced. Global adoption sped up by at least 20 to 25 times faster than expected.</a:t>
            </a:r>
          </a:p>
          <a:p>
            <a:pPr lvl="0" algn="just"/>
            <a:endParaRPr lang="en-US" sz="2400" dirty="0" smtClean="0">
              <a:latin typeface="Candara" pitchFamily="34" charset="0"/>
            </a:endParaRPr>
          </a:p>
          <a:p>
            <a:pPr lvl="0" algn="just">
              <a:lnSpc>
                <a:spcPct val="150000"/>
              </a:lnSpc>
              <a:spcBef>
                <a:spcPts val="0"/>
              </a:spcBef>
              <a:spcAft>
                <a:spcPts val="1000"/>
              </a:spcAft>
              <a:buFont typeface="Times New Roman"/>
              <a:buChar char="-"/>
            </a:pPr>
            <a:endParaRPr lang="en-US" sz="2100" dirty="0">
              <a:latin typeface="Candara" pitchFamily="34" charset="0"/>
              <a:ea typeface="Calibri"/>
              <a:cs typeface="Gisha" pitchFamily="34" charset="-79"/>
            </a:endParaRPr>
          </a:p>
        </p:txBody>
      </p:sp>
    </p:spTree>
    <p:extLst>
      <p:ext uri="{BB962C8B-B14F-4D97-AF65-F5344CB8AC3E}">
        <p14:creationId xmlns:p14="http://schemas.microsoft.com/office/powerpoint/2010/main" xmlns="" val="1956679413"/>
      </p:ext>
    </p:extLst>
  </p:cSld>
  <p:clrMapOvr>
    <a:masterClrMapping/>
  </p:clrMapOvr>
  <p:transition spd="slow">
    <p:cove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772400" cy="5410200"/>
          </a:xfrm>
        </p:spPr>
        <p:txBody>
          <a:bodyPr>
            <a:noAutofit/>
          </a:bodyPr>
          <a:lstStyle/>
          <a:p>
            <a:pPr algn="just"/>
            <a:r>
              <a:rPr lang="en-US" dirty="0" smtClean="0">
                <a:latin typeface="Candara" pitchFamily="34" charset="0"/>
              </a:rPr>
              <a:t>Please see </a:t>
            </a:r>
            <a:r>
              <a:rPr lang="en-US" b="1" dirty="0" smtClean="0">
                <a:latin typeface="Candara" pitchFamily="34" charset="0"/>
              </a:rPr>
              <a:t>Figure 3</a:t>
            </a:r>
            <a:r>
              <a:rPr lang="en-US" dirty="0" smtClean="0">
                <a:latin typeface="Candara" pitchFamily="34" charset="0"/>
              </a:rPr>
              <a:t>, comparing the 2019 and 2021 adoption levels of digital technologies and innovations.</a:t>
            </a:r>
          </a:p>
          <a:p>
            <a:pPr lvl="0" algn="just"/>
            <a:endParaRPr lang="en-US"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Users\GOV\Documents\IMG-20240602-WA0053.jpg"/>
          <p:cNvPicPr>
            <a:picLocks noGrp="1"/>
          </p:cNvPicPr>
          <p:nvPr>
            <p:ph idx="1"/>
          </p:nvPr>
        </p:nvPicPr>
        <p:blipFill>
          <a:blip r:embed="rId2"/>
          <a:srcRect/>
          <a:stretch>
            <a:fillRect/>
          </a:stretch>
        </p:blipFill>
        <p:spPr bwMode="auto">
          <a:xfrm>
            <a:off x="1123950" y="790575"/>
            <a:ext cx="6896100" cy="5353050"/>
          </a:xfrm>
          <a:prstGeom prst="rect">
            <a:avLst/>
          </a:prstGeom>
          <a:noFill/>
          <a:ln w="9525">
            <a:noFill/>
            <a:miter lim="800000"/>
            <a:headEnd/>
            <a:tailEnd/>
          </a:ln>
        </p:spPr>
      </p:pic>
      <p:sp>
        <p:nvSpPr>
          <p:cNvPr id="45057" name="Rectangle 1"/>
          <p:cNvSpPr>
            <a:spLocks noChangeArrowheads="1"/>
          </p:cNvSpPr>
          <p:nvPr/>
        </p:nvSpPr>
        <p:spPr bwMode="auto">
          <a:xfrm>
            <a:off x="1397307" y="6096000"/>
            <a:ext cx="6527493"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1" i="1" u="none" strike="noStrike" cap="none" normalizeH="0" baseline="0" dirty="0" smtClean="0">
                <a:ln>
                  <a:noFill/>
                </a:ln>
                <a:solidFill>
                  <a:schemeClr val="tx1"/>
                </a:solidFill>
                <a:effectLst/>
                <a:latin typeface="Candara" pitchFamily="34" charset="0"/>
                <a:ea typeface="Calibri" pitchFamily="34" charset="0"/>
                <a:cs typeface="Times New Roman" pitchFamily="18" charset="0"/>
              </a:rPr>
              <a:t>Figure 3: Rate of Digital Technology Adoption: 2019 and 2021 levels</a:t>
            </a:r>
            <a:endParaRPr kumimoji="0" lang="en-US" b="1" i="1" u="none" strike="noStrike" cap="none" normalizeH="0" baseline="0" dirty="0" smtClean="0">
              <a:ln>
                <a:noFill/>
              </a:ln>
              <a:solidFill>
                <a:schemeClr val="tx1"/>
              </a:solidFill>
              <a:effectLst/>
              <a:latin typeface="Candara" pitchFamily="34" charset="0"/>
              <a:cs typeface="Arial"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772400" cy="5638800"/>
          </a:xfrm>
        </p:spPr>
        <p:txBody>
          <a:bodyPr>
            <a:noAutofit/>
          </a:bodyPr>
          <a:lstStyle/>
          <a:p>
            <a:pPr lvl="0" algn="just"/>
            <a:r>
              <a:rPr lang="en-US" sz="2400" dirty="0" smtClean="0">
                <a:latin typeface="Candara" pitchFamily="34" charset="0"/>
              </a:rPr>
              <a:t>The fifth industrial revolution, or Industry 5.0, will be focused on the cooperation between man and machine, as human intelligence works in harmony with cognitive computing. By putting humans back into industrial production with collaborative robots, workers will be </a:t>
            </a:r>
            <a:r>
              <a:rPr lang="en-US" sz="2400" dirty="0" err="1" smtClean="0">
                <a:latin typeface="Candara" pitchFamily="34" charset="0"/>
              </a:rPr>
              <a:t>upskilled</a:t>
            </a:r>
            <a:r>
              <a:rPr lang="en-US" sz="2400" dirty="0" smtClean="0">
                <a:latin typeface="Candara" pitchFamily="34" charset="0"/>
              </a:rPr>
              <a:t> to provide value-added tasks in production, leading to mass </a:t>
            </a:r>
            <a:r>
              <a:rPr lang="en-US" sz="2400" b="1" dirty="0" smtClean="0">
                <a:latin typeface="Candara" pitchFamily="34" charset="0"/>
              </a:rPr>
              <a:t>customization </a:t>
            </a:r>
            <a:r>
              <a:rPr lang="en-US" sz="2400" dirty="0" smtClean="0">
                <a:latin typeface="Candara" pitchFamily="34" charset="0"/>
              </a:rPr>
              <a:t>and</a:t>
            </a:r>
            <a:r>
              <a:rPr lang="en-US" sz="2400" b="1" dirty="0" smtClean="0">
                <a:latin typeface="Candara" pitchFamily="34" charset="0"/>
              </a:rPr>
              <a:t> personalization </a:t>
            </a:r>
            <a:r>
              <a:rPr lang="en-US" sz="2400" dirty="0" smtClean="0">
                <a:latin typeface="Candara" pitchFamily="34" charset="0"/>
              </a:rPr>
              <a:t>for customers.</a:t>
            </a:r>
          </a:p>
          <a:p>
            <a:pPr lvl="0" algn="just"/>
            <a:r>
              <a:rPr lang="en-US" sz="2400" dirty="0" smtClean="0">
                <a:latin typeface="Candara" pitchFamily="34" charset="0"/>
              </a:rPr>
              <a:t>But for our purposes, Industry 4.0 is our consideration because Industry 5.0 is still emerging, and what we have in the pharmaceutical industry is </a:t>
            </a:r>
            <a:r>
              <a:rPr lang="en-US" sz="2400" dirty="0" err="1" smtClean="0">
                <a:latin typeface="Candara" pitchFamily="34" charset="0"/>
              </a:rPr>
              <a:t>Pharma</a:t>
            </a:r>
            <a:r>
              <a:rPr lang="en-US" sz="2400" dirty="0" smtClean="0">
                <a:latin typeface="Candara" pitchFamily="34" charset="0"/>
              </a:rPr>
              <a:t> 4.0, seen as the future of pharmaceutical manufacturing. It is a complex and intricate initiative to help pharmaceutical companies’ transition into a complete digitalization era, but it is based on 4 – part operating model, including:</a:t>
            </a:r>
          </a:p>
          <a:p>
            <a:pPr lvl="0" algn="just"/>
            <a:endParaRPr lang="en-US" sz="24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533400"/>
            <a:ext cx="7772400" cy="5867400"/>
          </a:xfrm>
        </p:spPr>
        <p:txBody>
          <a:bodyPr>
            <a:noAutofit/>
          </a:bodyPr>
          <a:lstStyle/>
          <a:p>
            <a:pPr marL="914400" lvl="0" algn="just">
              <a:buFont typeface="Candara" pitchFamily="34" charset="0"/>
              <a:buChar char="−"/>
            </a:pPr>
            <a:r>
              <a:rPr lang="en-US" sz="2400" dirty="0" smtClean="0">
                <a:latin typeface="Candara" pitchFamily="34" charset="0"/>
              </a:rPr>
              <a:t>Resources</a:t>
            </a:r>
          </a:p>
          <a:p>
            <a:pPr marL="914400" lvl="0" algn="just">
              <a:buFont typeface="Candara" pitchFamily="34" charset="0"/>
              <a:buChar char="−"/>
            </a:pPr>
            <a:r>
              <a:rPr lang="en-US" sz="2400" dirty="0" smtClean="0">
                <a:latin typeface="Candara" pitchFamily="34" charset="0"/>
              </a:rPr>
              <a:t>Information systems (digital)</a:t>
            </a:r>
          </a:p>
          <a:p>
            <a:pPr marL="914400" lvl="0" algn="just">
              <a:buFont typeface="Candara" pitchFamily="34" charset="0"/>
              <a:buChar char="−"/>
            </a:pPr>
            <a:r>
              <a:rPr lang="en-US" sz="2400" dirty="0" smtClean="0">
                <a:latin typeface="Candara" pitchFamily="34" charset="0"/>
              </a:rPr>
              <a:t>Organization and processes, and </a:t>
            </a:r>
          </a:p>
          <a:p>
            <a:pPr marL="914400" lvl="0" algn="just">
              <a:buFont typeface="Candara" pitchFamily="34" charset="0"/>
              <a:buChar char="−"/>
            </a:pPr>
            <a:r>
              <a:rPr lang="en-US" sz="2400" dirty="0" smtClean="0">
                <a:latin typeface="Candara" pitchFamily="34" charset="0"/>
              </a:rPr>
              <a:t>Culture </a:t>
            </a:r>
          </a:p>
          <a:p>
            <a:pPr algn="just"/>
            <a:r>
              <a:rPr lang="en-US" sz="2400" b="1" dirty="0" err="1" smtClean="0">
                <a:latin typeface="Candara" pitchFamily="34" charset="0"/>
              </a:rPr>
              <a:t>Pharma</a:t>
            </a:r>
            <a:r>
              <a:rPr lang="en-US" sz="2400" b="1" dirty="0" smtClean="0">
                <a:latin typeface="Candara" pitchFamily="34" charset="0"/>
              </a:rPr>
              <a:t> 4.0 </a:t>
            </a:r>
            <a:r>
              <a:rPr lang="en-US" sz="2400" dirty="0" smtClean="0">
                <a:latin typeface="Candara" pitchFamily="34" charset="0"/>
              </a:rPr>
              <a:t>involves the utilization of advanced technologies and innovations like AI, Internet of things (</a:t>
            </a:r>
            <a:r>
              <a:rPr lang="en-US" sz="2400" dirty="0" err="1" smtClean="0">
                <a:latin typeface="Candara" pitchFamily="34" charset="0"/>
              </a:rPr>
              <a:t>IoT</a:t>
            </a:r>
            <a:r>
              <a:rPr lang="en-US" sz="2400" dirty="0" smtClean="0">
                <a:latin typeface="Candara" pitchFamily="34" charset="0"/>
              </a:rPr>
              <a:t>), Big Data Analytics, and others, to enhance and optimize the manufacturing processes in the pharmaceutical industry, allowing it to adapt effectively to the constantly evolving market demands. This should lead to the production of high-quality drugs in a shorter time frame. This revolution is </a:t>
            </a:r>
            <a:r>
              <a:rPr lang="en-US" sz="2400" b="1" dirty="0" smtClean="0">
                <a:latin typeface="Candara" pitchFamily="34" charset="0"/>
              </a:rPr>
              <a:t>based </a:t>
            </a:r>
            <a:r>
              <a:rPr lang="en-US" sz="2400" dirty="0" smtClean="0">
                <a:latin typeface="Candara" pitchFamily="34" charset="0"/>
              </a:rPr>
              <a:t>on the principles of Industry 4.0 which focuses on the digitalization of industrial processes to increase productivity and efficiency.</a:t>
            </a:r>
          </a:p>
          <a:p>
            <a:pPr marL="914400" lvl="0" algn="just">
              <a:buNone/>
            </a:pPr>
            <a:endParaRPr lang="en-US" sz="24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09600"/>
            <a:ext cx="7620000" cy="5715000"/>
          </a:xfrm>
        </p:spPr>
        <p:txBody>
          <a:bodyPr>
            <a:noAutofit/>
          </a:bodyPr>
          <a:lstStyle/>
          <a:p>
            <a:pPr algn="ctr">
              <a:buNone/>
            </a:pPr>
            <a:r>
              <a:rPr lang="en-US" sz="2800" b="1" dirty="0" smtClean="0">
                <a:solidFill>
                  <a:srgbClr val="C00000"/>
                </a:solidFill>
                <a:latin typeface="Candara" pitchFamily="34" charset="0"/>
              </a:rPr>
              <a:t>THE DIFFERENCE BETWEEN INDUSTRY 4.0 AND PHARMA 4.0</a:t>
            </a:r>
            <a:endParaRPr lang="en-US" sz="2800" dirty="0" smtClean="0">
              <a:solidFill>
                <a:srgbClr val="C00000"/>
              </a:solidFill>
              <a:latin typeface="Candara" pitchFamily="34" charset="0"/>
            </a:endParaRPr>
          </a:p>
          <a:p>
            <a:pPr lvl="0" algn="just"/>
            <a:r>
              <a:rPr lang="en-US" sz="2800" dirty="0" smtClean="0">
                <a:latin typeface="Candara" pitchFamily="34" charset="0"/>
              </a:rPr>
              <a:t>The primary distinction between Industry 4.0 and </a:t>
            </a:r>
            <a:r>
              <a:rPr lang="en-US" sz="2800" dirty="0" err="1" smtClean="0">
                <a:latin typeface="Candara" pitchFamily="34" charset="0"/>
              </a:rPr>
              <a:t>Pharma</a:t>
            </a:r>
            <a:r>
              <a:rPr lang="en-US" sz="2800" dirty="0" smtClean="0">
                <a:latin typeface="Candara" pitchFamily="34" charset="0"/>
              </a:rPr>
              <a:t> 4.0 is the </a:t>
            </a:r>
            <a:r>
              <a:rPr lang="en-US" sz="2800" b="1" dirty="0" smtClean="0">
                <a:latin typeface="Candara" pitchFamily="34" charset="0"/>
              </a:rPr>
              <a:t>emphasis</a:t>
            </a:r>
            <a:r>
              <a:rPr lang="en-US" sz="2800" dirty="0" smtClean="0">
                <a:latin typeface="Candara" pitchFamily="34" charset="0"/>
              </a:rPr>
              <a:t> placed on data and analytics. In </a:t>
            </a:r>
            <a:r>
              <a:rPr lang="en-US" sz="2800" dirty="0" err="1" smtClean="0">
                <a:latin typeface="Candara" pitchFamily="34" charset="0"/>
              </a:rPr>
              <a:t>Pharma</a:t>
            </a:r>
            <a:r>
              <a:rPr lang="en-US" sz="2800" dirty="0" smtClean="0">
                <a:latin typeface="Candara" pitchFamily="34" charset="0"/>
              </a:rPr>
              <a:t> 4.0, data is generated from all stages of the manufacturing process and subsequently analyzed to enhance quality control, streamline production, and minimize costs. For instance, it incorporates the principle of “</a:t>
            </a:r>
            <a:r>
              <a:rPr lang="en-US" sz="2800" b="1" dirty="0" smtClean="0">
                <a:latin typeface="Candara" pitchFamily="34" charset="0"/>
              </a:rPr>
              <a:t>data integrity by design</a:t>
            </a:r>
            <a:r>
              <a:rPr lang="en-US" sz="2800" dirty="0" smtClean="0">
                <a:latin typeface="Candara" pitchFamily="34" charset="0"/>
              </a:rPr>
              <a:t>”, which ensures that data is collected and stored in a manner that satisfies all regulatory standards and obligations.</a:t>
            </a:r>
            <a:endParaRPr lang="en-US" sz="28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533400"/>
            <a:ext cx="7772400" cy="5867400"/>
          </a:xfrm>
        </p:spPr>
        <p:txBody>
          <a:bodyPr>
            <a:noAutofit/>
          </a:bodyPr>
          <a:lstStyle/>
          <a:p>
            <a:pPr algn="just">
              <a:buNone/>
            </a:pPr>
            <a:r>
              <a:rPr lang="en-US" sz="2600" b="1" dirty="0" smtClean="0">
                <a:solidFill>
                  <a:srgbClr val="C00000"/>
                </a:solidFill>
                <a:latin typeface="Candara" pitchFamily="34" charset="0"/>
              </a:rPr>
              <a:t>KEY COMPONENTS OF PHARMA 4.0</a:t>
            </a:r>
            <a:endParaRPr lang="en-US" sz="2600" dirty="0" smtClean="0">
              <a:solidFill>
                <a:srgbClr val="C00000"/>
              </a:solidFill>
              <a:latin typeface="Candara" pitchFamily="34" charset="0"/>
            </a:endParaRPr>
          </a:p>
          <a:p>
            <a:pPr lvl="0" algn="just"/>
            <a:r>
              <a:rPr lang="en-US" sz="2600" b="1" dirty="0" err="1" smtClean="0">
                <a:latin typeface="Candara" pitchFamily="34" charset="0"/>
              </a:rPr>
              <a:t>Pharma</a:t>
            </a:r>
            <a:r>
              <a:rPr lang="en-US" sz="2600" b="1" dirty="0" smtClean="0">
                <a:latin typeface="Candara" pitchFamily="34" charset="0"/>
              </a:rPr>
              <a:t> 4.0</a:t>
            </a:r>
            <a:r>
              <a:rPr lang="en-US" sz="2600" dirty="0" smtClean="0">
                <a:latin typeface="Candara" pitchFamily="34" charset="0"/>
              </a:rPr>
              <a:t> leverages various advanced technologies and innovations to </a:t>
            </a:r>
            <a:r>
              <a:rPr lang="en-US" sz="2600" b="1" dirty="0" smtClean="0">
                <a:latin typeface="Candara" pitchFamily="34" charset="0"/>
              </a:rPr>
              <a:t>improve</a:t>
            </a:r>
            <a:r>
              <a:rPr lang="en-US" sz="2600" dirty="0" smtClean="0">
                <a:latin typeface="Candara" pitchFamily="34" charset="0"/>
              </a:rPr>
              <a:t> the manufacturing process. These include:</a:t>
            </a:r>
          </a:p>
          <a:p>
            <a:pPr marL="1085850" lvl="0" algn="just">
              <a:buFont typeface="Candara" pitchFamily="34" charset="0"/>
              <a:buChar char="−"/>
            </a:pPr>
            <a:r>
              <a:rPr lang="en-US" sz="2600" b="1" dirty="0" smtClean="0">
                <a:latin typeface="Candara" pitchFamily="34" charset="0"/>
              </a:rPr>
              <a:t>Internet of Things</a:t>
            </a:r>
            <a:endParaRPr lang="en-US" sz="2600" dirty="0" smtClean="0">
              <a:latin typeface="Candara" pitchFamily="34" charset="0"/>
            </a:endParaRPr>
          </a:p>
          <a:p>
            <a:pPr algn="just">
              <a:buNone/>
            </a:pPr>
            <a:r>
              <a:rPr lang="en-US" sz="2600" dirty="0" smtClean="0">
                <a:latin typeface="Candara" pitchFamily="34" charset="0"/>
              </a:rPr>
              <a:t>	</a:t>
            </a:r>
            <a:r>
              <a:rPr lang="en-US" sz="2600" dirty="0" err="1" smtClean="0">
                <a:latin typeface="Candara" pitchFamily="34" charset="0"/>
              </a:rPr>
              <a:t>Iot</a:t>
            </a:r>
            <a:r>
              <a:rPr lang="en-US" sz="2600" dirty="0" smtClean="0">
                <a:latin typeface="Candara" pitchFamily="34" charset="0"/>
              </a:rPr>
              <a:t> describe devices that are embedded with sensors, software, and other technologies for the purpose of </a:t>
            </a:r>
            <a:r>
              <a:rPr lang="en-US" sz="2600" b="1" dirty="0" smtClean="0">
                <a:latin typeface="Candara" pitchFamily="34" charset="0"/>
              </a:rPr>
              <a:t>connecting and exchanging data </a:t>
            </a:r>
            <a:r>
              <a:rPr lang="en-US" sz="2600" dirty="0" smtClean="0">
                <a:latin typeface="Candara" pitchFamily="34" charset="0"/>
              </a:rPr>
              <a:t>with other devices, which are used to monitor and control various aspects of the manufacturing process, such as temperature, humidity and pressure. These data are collected in real-time, and AI algorithms are used to detect potential issues before they become problems.</a:t>
            </a:r>
            <a:endParaRPr lang="en-US" sz="26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04800"/>
            <a:ext cx="7772400" cy="6324600"/>
          </a:xfrm>
        </p:spPr>
        <p:txBody>
          <a:bodyPr>
            <a:noAutofit/>
          </a:bodyPr>
          <a:lstStyle/>
          <a:p>
            <a:pPr lvl="0" algn="just">
              <a:buFont typeface="Candara" pitchFamily="34" charset="0"/>
              <a:buChar char="−"/>
            </a:pPr>
            <a:r>
              <a:rPr lang="en-US" sz="2600" b="1" dirty="0" smtClean="0">
                <a:latin typeface="Candara" pitchFamily="34" charset="0"/>
              </a:rPr>
              <a:t>Artificial Intelligence (AI)</a:t>
            </a:r>
            <a:endParaRPr lang="en-US" sz="2600" dirty="0" smtClean="0">
              <a:latin typeface="Candara" pitchFamily="34" charset="0"/>
            </a:endParaRPr>
          </a:p>
          <a:p>
            <a:pPr algn="just">
              <a:buNone/>
            </a:pPr>
            <a:r>
              <a:rPr lang="en-US" sz="2600" dirty="0" smtClean="0">
                <a:latin typeface="Candara" pitchFamily="34" charset="0"/>
              </a:rPr>
              <a:t>	AI algorithms are used to analyze the data collected by </a:t>
            </a:r>
            <a:r>
              <a:rPr lang="en-US" sz="2600" dirty="0" err="1" smtClean="0">
                <a:latin typeface="Candara" pitchFamily="34" charset="0"/>
              </a:rPr>
              <a:t>IoT</a:t>
            </a:r>
            <a:r>
              <a:rPr lang="en-US" sz="2600" dirty="0" smtClean="0">
                <a:latin typeface="Candara" pitchFamily="34" charset="0"/>
              </a:rPr>
              <a:t> devices and other sources, to identify patterns and trends (</a:t>
            </a:r>
            <a:r>
              <a:rPr lang="en-US" sz="2600" b="1" dirty="0" smtClean="0">
                <a:latin typeface="Candara" pitchFamily="34" charset="0"/>
              </a:rPr>
              <a:t>predictive</a:t>
            </a:r>
            <a:r>
              <a:rPr lang="en-US" sz="2600" dirty="0" smtClean="0">
                <a:latin typeface="Candara" pitchFamily="34" charset="0"/>
              </a:rPr>
              <a:t>). These insights are used to optimize the manufacturing process and improve the quality of the final product.</a:t>
            </a:r>
          </a:p>
          <a:p>
            <a:pPr lvl="0" algn="just">
              <a:buFont typeface="Candara" pitchFamily="34" charset="0"/>
              <a:buChar char="−"/>
            </a:pPr>
            <a:r>
              <a:rPr lang="en-US" sz="2600" b="1" dirty="0" smtClean="0">
                <a:latin typeface="Candara" pitchFamily="34" charset="0"/>
              </a:rPr>
              <a:t>Big Data Analytics</a:t>
            </a:r>
            <a:endParaRPr lang="en-US" sz="2600" dirty="0" smtClean="0">
              <a:latin typeface="Candara" pitchFamily="34" charset="0"/>
            </a:endParaRPr>
          </a:p>
          <a:p>
            <a:pPr algn="just">
              <a:buNone/>
            </a:pPr>
            <a:r>
              <a:rPr lang="en-US" sz="2600" dirty="0" smtClean="0">
                <a:latin typeface="Candara" pitchFamily="34" charset="0"/>
              </a:rPr>
              <a:t>	Due to </a:t>
            </a:r>
            <a:r>
              <a:rPr lang="en-US" sz="2600" dirty="0" err="1" smtClean="0">
                <a:latin typeface="Candara" pitchFamily="34" charset="0"/>
              </a:rPr>
              <a:t>automatization</a:t>
            </a:r>
            <a:r>
              <a:rPr lang="en-US" sz="2600" dirty="0" smtClean="0">
                <a:latin typeface="Candara" pitchFamily="34" charset="0"/>
              </a:rPr>
              <a:t> and digitalization, a larger amount of data is normally gathered during the processes of </a:t>
            </a:r>
            <a:r>
              <a:rPr lang="en-US" sz="2600" dirty="0" err="1" smtClean="0">
                <a:latin typeface="Candara" pitchFamily="34" charset="0"/>
              </a:rPr>
              <a:t>Pharm</a:t>
            </a:r>
            <a:r>
              <a:rPr lang="en-US" sz="2600" dirty="0" smtClean="0">
                <a:latin typeface="Candara" pitchFamily="34" charset="0"/>
              </a:rPr>
              <a:t> 4.0. To accommodate this increase in data, storage capacity will have to be increased. Big data analytics is used to process and analyze these large amounts of data to extract insights that can be used to optimize the manufacturing process.</a:t>
            </a:r>
          </a:p>
          <a:p>
            <a:pPr lvl="0" algn="just"/>
            <a:endParaRPr lang="en-US" sz="26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533400"/>
            <a:ext cx="7772400" cy="5867400"/>
          </a:xfrm>
        </p:spPr>
        <p:txBody>
          <a:bodyPr>
            <a:noAutofit/>
          </a:bodyPr>
          <a:lstStyle/>
          <a:p>
            <a:pPr lvl="0" algn="just">
              <a:buFont typeface="Candara" pitchFamily="34" charset="0"/>
              <a:buChar char="−"/>
            </a:pPr>
            <a:r>
              <a:rPr lang="en-US" sz="2400" b="1" dirty="0" smtClean="0">
                <a:latin typeface="Candara" pitchFamily="34" charset="0"/>
              </a:rPr>
              <a:t>Robotics and Automation</a:t>
            </a:r>
            <a:endParaRPr lang="en-US" sz="2400" dirty="0" smtClean="0">
              <a:latin typeface="Candara" pitchFamily="34" charset="0"/>
            </a:endParaRPr>
          </a:p>
          <a:p>
            <a:pPr algn="just">
              <a:buNone/>
            </a:pPr>
            <a:r>
              <a:rPr lang="en-US" sz="2400" dirty="0" smtClean="0">
                <a:latin typeface="Candara" pitchFamily="34" charset="0"/>
              </a:rPr>
              <a:t>	These are used to streamline the manufacturing process and </a:t>
            </a:r>
            <a:r>
              <a:rPr lang="en-US" sz="2400" b="1" dirty="0" smtClean="0">
                <a:latin typeface="Candara" pitchFamily="34" charset="0"/>
              </a:rPr>
              <a:t>reduce</a:t>
            </a:r>
            <a:r>
              <a:rPr lang="en-US" sz="2400" dirty="0" smtClean="0">
                <a:latin typeface="Candara" pitchFamily="34" charset="0"/>
              </a:rPr>
              <a:t> the need for human intervention. This reduces the risk of errors and improves the efficiency of the manufacturing process.</a:t>
            </a:r>
          </a:p>
          <a:p>
            <a:pPr lvl="0" algn="just">
              <a:buFont typeface="Candara" pitchFamily="34" charset="0"/>
              <a:buChar char="−"/>
            </a:pPr>
            <a:r>
              <a:rPr lang="en-US" sz="2400" b="1" dirty="0" smtClean="0">
                <a:latin typeface="Candara" pitchFamily="34" charset="0"/>
              </a:rPr>
              <a:t>Cloud Storage</a:t>
            </a:r>
            <a:endParaRPr lang="en-US" sz="2400" dirty="0" smtClean="0">
              <a:latin typeface="Candara" pitchFamily="34" charset="0"/>
            </a:endParaRPr>
          </a:p>
          <a:p>
            <a:pPr algn="just">
              <a:buNone/>
            </a:pPr>
            <a:r>
              <a:rPr lang="en-US" sz="2400" dirty="0" smtClean="0">
                <a:latin typeface="Candara" pitchFamily="34" charset="0"/>
              </a:rPr>
              <a:t>	This enables pharmaceutical companies to store and manage various types of data including clinical trial data, genomic data, patient data, manufacturing data and supply chain data. These data can be accessed and analyzed in real-time using any authorized device with an internet connection. Cloud storage in </a:t>
            </a:r>
            <a:r>
              <a:rPr lang="en-US" sz="2400" dirty="0" err="1" smtClean="0">
                <a:latin typeface="Candara" pitchFamily="34" charset="0"/>
              </a:rPr>
              <a:t>Pharma</a:t>
            </a:r>
            <a:r>
              <a:rPr lang="en-US" sz="2400" dirty="0" smtClean="0">
                <a:latin typeface="Candara" pitchFamily="34" charset="0"/>
              </a:rPr>
              <a:t> 4.0 is typically secured using a combination of encryption, access controls, and other security measures to protect the data from unauthorized access or breeches.</a:t>
            </a:r>
          </a:p>
          <a:p>
            <a:pPr lvl="0" algn="just"/>
            <a:endParaRPr lang="en-US" sz="24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09600"/>
            <a:ext cx="7772400" cy="5715000"/>
          </a:xfrm>
        </p:spPr>
        <p:txBody>
          <a:bodyPr>
            <a:noAutofit/>
          </a:bodyPr>
          <a:lstStyle/>
          <a:p>
            <a:pPr lvl="0" algn="just">
              <a:buFont typeface="Candara" pitchFamily="34" charset="0"/>
              <a:buChar char="−"/>
            </a:pPr>
            <a:r>
              <a:rPr lang="en-US" sz="2500" b="1" dirty="0" err="1" smtClean="0">
                <a:latin typeface="Candara" pitchFamily="34" charset="0"/>
              </a:rPr>
              <a:t>Blockchain</a:t>
            </a:r>
            <a:endParaRPr lang="en-US" sz="2500" dirty="0" smtClean="0">
              <a:latin typeface="Candara" pitchFamily="34" charset="0"/>
            </a:endParaRPr>
          </a:p>
          <a:p>
            <a:pPr algn="just">
              <a:buNone/>
            </a:pPr>
            <a:r>
              <a:rPr lang="en-US" sz="2500" dirty="0" smtClean="0">
                <a:latin typeface="Candara" pitchFamily="34" charset="0"/>
              </a:rPr>
              <a:t>	In </a:t>
            </a:r>
            <a:r>
              <a:rPr lang="en-US" sz="2500" dirty="0" err="1" smtClean="0">
                <a:latin typeface="Candara" pitchFamily="34" charset="0"/>
              </a:rPr>
              <a:t>Pharma</a:t>
            </a:r>
            <a:r>
              <a:rPr lang="en-US" sz="2500" dirty="0" smtClean="0">
                <a:latin typeface="Candara" pitchFamily="34" charset="0"/>
              </a:rPr>
              <a:t> 4.0, </a:t>
            </a:r>
            <a:r>
              <a:rPr lang="en-US" sz="2500" dirty="0" err="1" smtClean="0">
                <a:latin typeface="Candara" pitchFamily="34" charset="0"/>
              </a:rPr>
              <a:t>blockchain</a:t>
            </a:r>
            <a:r>
              <a:rPr lang="en-US" sz="2500" dirty="0" smtClean="0">
                <a:latin typeface="Candara" pitchFamily="34" charset="0"/>
              </a:rPr>
              <a:t> is seen as a key enabler for improving drug </a:t>
            </a:r>
            <a:r>
              <a:rPr lang="en-US" sz="2500" b="1" dirty="0" smtClean="0">
                <a:latin typeface="Candara" pitchFamily="34" charset="0"/>
              </a:rPr>
              <a:t>safety</a:t>
            </a:r>
            <a:r>
              <a:rPr lang="en-US" sz="2500" dirty="0" smtClean="0">
                <a:latin typeface="Candara" pitchFamily="34" charset="0"/>
              </a:rPr>
              <a:t>, reducing counterfeiting and fraud, enhancing supply chain efficiency, and ensuring regulatory compliance. These improvements are achieved through some of the </a:t>
            </a:r>
            <a:r>
              <a:rPr lang="en-US" sz="2500" dirty="0" err="1" smtClean="0">
                <a:latin typeface="Candara" pitchFamily="34" charset="0"/>
              </a:rPr>
              <a:t>blockchain</a:t>
            </a:r>
            <a:r>
              <a:rPr lang="en-US" sz="2500" dirty="0" smtClean="0">
                <a:latin typeface="Candara" pitchFamily="34" charset="0"/>
              </a:rPr>
              <a:t> strengths:</a:t>
            </a:r>
          </a:p>
          <a:p>
            <a:pPr marL="914400" lvl="0" algn="just"/>
            <a:r>
              <a:rPr lang="en-US" sz="2500" b="1" dirty="0" smtClean="0">
                <a:latin typeface="Candara" pitchFamily="34" charset="0"/>
              </a:rPr>
              <a:t>Veracity – </a:t>
            </a:r>
            <a:r>
              <a:rPr lang="en-US" sz="2500" dirty="0" smtClean="0">
                <a:latin typeface="Candara" pitchFamily="34" charset="0"/>
              </a:rPr>
              <a:t>transactions are certified by an immense network of computers.</a:t>
            </a:r>
          </a:p>
          <a:p>
            <a:pPr marL="914400" lvl="0" algn="just"/>
            <a:r>
              <a:rPr lang="en-US" sz="2500" b="1" dirty="0" smtClean="0">
                <a:latin typeface="Candara" pitchFamily="34" charset="0"/>
              </a:rPr>
              <a:t>Transparency –</a:t>
            </a:r>
            <a:r>
              <a:rPr lang="en-US" sz="2500" dirty="0" smtClean="0">
                <a:latin typeface="Candara" pitchFamily="34" charset="0"/>
              </a:rPr>
              <a:t> through decentralization, no one exercises a power able to influence or modify the transactions recorded therein and,</a:t>
            </a:r>
          </a:p>
          <a:p>
            <a:pPr marL="914400" lvl="0" algn="just"/>
            <a:r>
              <a:rPr lang="en-US" sz="2500" b="1" dirty="0" smtClean="0">
                <a:latin typeface="Candara" pitchFamily="34" charset="0"/>
              </a:rPr>
              <a:t>Security – </a:t>
            </a:r>
            <a:r>
              <a:rPr lang="en-US" sz="2500" dirty="0" smtClean="0">
                <a:latin typeface="Candara" pitchFamily="34" charset="0"/>
              </a:rPr>
              <a:t>data recorded on the </a:t>
            </a:r>
            <a:r>
              <a:rPr lang="en-US" sz="2500" dirty="0" err="1" smtClean="0">
                <a:latin typeface="Candara" pitchFamily="34" charset="0"/>
              </a:rPr>
              <a:t>blockchain</a:t>
            </a:r>
            <a:r>
              <a:rPr lang="en-US" sz="2500" dirty="0" smtClean="0">
                <a:latin typeface="Candara" pitchFamily="34" charset="0"/>
              </a:rPr>
              <a:t> is protected by advanced cryptography systems and cannot be lost due to its redundancy.</a:t>
            </a:r>
            <a:endParaRPr lang="en-US" sz="25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772400" cy="5410200"/>
          </a:xfrm>
        </p:spPr>
        <p:txBody>
          <a:bodyPr>
            <a:noAutofit/>
          </a:bodyPr>
          <a:lstStyle/>
          <a:p>
            <a:pPr lvl="0" algn="just">
              <a:lnSpc>
                <a:spcPct val="250000"/>
              </a:lnSpc>
              <a:buFont typeface="Candara" pitchFamily="34" charset="0"/>
              <a:buChar char="−"/>
            </a:pPr>
            <a:r>
              <a:rPr lang="en-US" sz="2800" b="1" dirty="0" smtClean="0">
                <a:latin typeface="Candara" pitchFamily="34" charset="0"/>
              </a:rPr>
              <a:t>Remote Communication Technologies</a:t>
            </a:r>
            <a:endParaRPr lang="en-US" sz="2800" dirty="0" smtClean="0">
              <a:latin typeface="Candara" pitchFamily="34" charset="0"/>
            </a:endParaRPr>
          </a:p>
          <a:p>
            <a:pPr algn="just">
              <a:buNone/>
            </a:pPr>
            <a:r>
              <a:rPr lang="en-US" sz="2800" dirty="0" smtClean="0">
                <a:latin typeface="Candara" pitchFamily="34" charset="0"/>
              </a:rPr>
              <a:t>	These technologies, such as teleconferencing, videoconferencing, and virtual collaboration tools, are essential components of </a:t>
            </a:r>
            <a:r>
              <a:rPr lang="en-US" sz="2800" dirty="0" err="1" smtClean="0">
                <a:latin typeface="Candara" pitchFamily="34" charset="0"/>
              </a:rPr>
              <a:t>Pharma</a:t>
            </a:r>
            <a:r>
              <a:rPr lang="en-US" sz="2800" dirty="0" smtClean="0">
                <a:latin typeface="Candara" pitchFamily="34" charset="0"/>
              </a:rPr>
              <a:t> 4.0. These technologies enable pharmaceutical companies to connect with stakeholders across the </a:t>
            </a:r>
            <a:r>
              <a:rPr lang="en-US" sz="2800" b="1" dirty="0" smtClean="0">
                <a:latin typeface="Candara" pitchFamily="34" charset="0"/>
              </a:rPr>
              <a:t>value chain</a:t>
            </a:r>
            <a:r>
              <a:rPr lang="en-US" sz="2800" dirty="0" smtClean="0">
                <a:latin typeface="Candara" pitchFamily="34" charset="0"/>
              </a:rPr>
              <a:t>, from researchers and clinicians to patients and regulators, in real-time from anywhere in the world.</a:t>
            </a:r>
            <a:endParaRPr lang="en-US" sz="28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685800"/>
            <a:ext cx="8001000" cy="5791200"/>
          </a:xfrm>
        </p:spPr>
        <p:txBody>
          <a:bodyPr>
            <a:noAutofit/>
          </a:bodyPr>
          <a:lstStyle/>
          <a:p>
            <a:pPr algn="just">
              <a:buNone/>
            </a:pPr>
            <a:r>
              <a:rPr lang="en-US" sz="2400" b="1" dirty="0" smtClean="0">
                <a:solidFill>
                  <a:srgbClr val="C00000"/>
                </a:solidFill>
                <a:latin typeface="Candara" pitchFamily="34" charset="0"/>
              </a:rPr>
              <a:t>GENERAL BENEFITS OF DIGITAL TRANSFORMATION</a:t>
            </a:r>
          </a:p>
          <a:p>
            <a:pPr algn="just">
              <a:buNone/>
            </a:pPr>
            <a:endParaRPr lang="en-US" sz="1000" dirty="0" smtClean="0">
              <a:latin typeface="Candara" pitchFamily="34" charset="0"/>
            </a:endParaRPr>
          </a:p>
          <a:p>
            <a:pPr lvl="0" algn="just"/>
            <a:r>
              <a:rPr lang="en-US" sz="2400" dirty="0" smtClean="0">
                <a:latin typeface="Candara" pitchFamily="34" charset="0"/>
              </a:rPr>
              <a:t>Digitalization has been </a:t>
            </a:r>
            <a:r>
              <a:rPr lang="en-US" sz="2400" b="1" dirty="0" smtClean="0">
                <a:solidFill>
                  <a:srgbClr val="C00000"/>
                </a:solidFill>
                <a:latin typeface="Candara" pitchFamily="34" charset="0"/>
              </a:rPr>
              <a:t>thrilling</a:t>
            </a:r>
            <a:r>
              <a:rPr lang="en-US" sz="2400" dirty="0" smtClean="0">
                <a:latin typeface="Candara" pitchFamily="34" charset="0"/>
              </a:rPr>
              <a:t> some people and </a:t>
            </a:r>
            <a:r>
              <a:rPr lang="en-US" sz="2400" b="1" dirty="0" smtClean="0">
                <a:solidFill>
                  <a:srgbClr val="C00000"/>
                </a:solidFill>
                <a:latin typeface="Candara" pitchFamily="34" charset="0"/>
              </a:rPr>
              <a:t>frightening</a:t>
            </a:r>
            <a:r>
              <a:rPr lang="en-US" sz="2400" dirty="0" smtClean="0">
                <a:latin typeface="Candara" pitchFamily="34" charset="0"/>
              </a:rPr>
              <a:t> others equally, but now that companies, professions and other businesses have generally accepted digitalization, they now reap myriad of benefits to their customer service, practices and workflow.</a:t>
            </a:r>
          </a:p>
          <a:p>
            <a:pPr lvl="0" algn="just">
              <a:buNone/>
            </a:pPr>
            <a:r>
              <a:rPr lang="en-US" sz="2400" b="1" dirty="0" smtClean="0">
                <a:latin typeface="Candara" pitchFamily="34" charset="0"/>
              </a:rPr>
              <a:t>(1) Digital presence</a:t>
            </a:r>
            <a:endParaRPr lang="en-US" sz="2400" dirty="0" smtClean="0">
              <a:latin typeface="Candara" pitchFamily="34" charset="0"/>
            </a:endParaRPr>
          </a:p>
          <a:p>
            <a:pPr lvl="0" algn="just"/>
            <a:r>
              <a:rPr lang="en-US" sz="2400" dirty="0" smtClean="0">
                <a:latin typeface="Candara" pitchFamily="34" charset="0"/>
              </a:rPr>
              <a:t>Most visible advantage – the presence on the internet through tools such as online stores, social networks, corporate pages </a:t>
            </a:r>
            <a:r>
              <a:rPr lang="en-US" sz="2400" b="1" dirty="0" smtClean="0">
                <a:latin typeface="Candara" pitchFamily="34" charset="0"/>
              </a:rPr>
              <a:t>multiples</a:t>
            </a:r>
            <a:r>
              <a:rPr lang="en-US" sz="2400" dirty="0" smtClean="0">
                <a:latin typeface="Candara" pitchFamily="34" charset="0"/>
              </a:rPr>
              <a:t> the visibility of the company.</a:t>
            </a:r>
          </a:p>
          <a:p>
            <a:pPr lvl="0" algn="just"/>
            <a:r>
              <a:rPr lang="en-US" sz="2400" dirty="0" smtClean="0">
                <a:latin typeface="Candara" pitchFamily="34" charset="0"/>
              </a:rPr>
              <a:t>For some companies, the presence is the focus of their digital strategy, shifting from traditional to online commerce.</a:t>
            </a:r>
          </a:p>
          <a:p>
            <a:pPr lvl="0" algn="just">
              <a:lnSpc>
                <a:spcPct val="150000"/>
              </a:lnSpc>
              <a:spcBef>
                <a:spcPts val="0"/>
              </a:spcBef>
              <a:buFont typeface="Times New Roman"/>
              <a:buChar char="-"/>
            </a:pPr>
            <a:endParaRPr lang="en-US" sz="2100" dirty="0" smtClean="0">
              <a:effectLst/>
              <a:latin typeface="Candara" pitchFamily="34" charset="0"/>
              <a:ea typeface="Calibri"/>
              <a:cs typeface="Gisha" pitchFamily="34" charset="-79"/>
            </a:endParaRPr>
          </a:p>
        </p:txBody>
      </p:sp>
    </p:spTree>
    <p:extLst>
      <p:ext uri="{BB962C8B-B14F-4D97-AF65-F5344CB8AC3E}">
        <p14:creationId xmlns:p14="http://schemas.microsoft.com/office/powerpoint/2010/main" xmlns="" val="596306985"/>
      </p:ext>
    </p:extLst>
  </p:cSld>
  <p:clrMapOvr>
    <a:masterClrMapping/>
  </p:clrMapOvr>
  <p:transition spd="slow">
    <p:cove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762000"/>
            <a:ext cx="7848600" cy="5791200"/>
          </a:xfrm>
        </p:spPr>
        <p:txBody>
          <a:bodyPr>
            <a:noAutofit/>
          </a:bodyPr>
          <a:lstStyle/>
          <a:p>
            <a:pPr algn="just">
              <a:buNone/>
            </a:pPr>
            <a:r>
              <a:rPr lang="en-US" sz="2800" b="1" dirty="0" smtClean="0">
                <a:solidFill>
                  <a:srgbClr val="C00000"/>
                </a:solidFill>
                <a:latin typeface="Candara" pitchFamily="34" charset="0"/>
              </a:rPr>
              <a:t>BENEFIT OF PHARMA 4.0</a:t>
            </a:r>
            <a:endParaRPr lang="en-US" sz="2800" dirty="0" smtClean="0">
              <a:solidFill>
                <a:srgbClr val="C00000"/>
              </a:solidFill>
              <a:latin typeface="Candara" pitchFamily="34" charset="0"/>
            </a:endParaRPr>
          </a:p>
          <a:p>
            <a:pPr lvl="0" algn="just"/>
            <a:r>
              <a:rPr lang="en-US" sz="2550" dirty="0" smtClean="0">
                <a:latin typeface="Candara" pitchFamily="34" charset="0"/>
              </a:rPr>
              <a:t> </a:t>
            </a:r>
            <a:r>
              <a:rPr lang="en-US" sz="2450" dirty="0" err="1" smtClean="0">
                <a:latin typeface="Candara" pitchFamily="34" charset="0"/>
              </a:rPr>
              <a:t>Pharma</a:t>
            </a:r>
            <a:r>
              <a:rPr lang="en-US" sz="2450" dirty="0" smtClean="0">
                <a:latin typeface="Candara" pitchFamily="34" charset="0"/>
              </a:rPr>
              <a:t> 4.0 offers several benefits to the pharmaceutical manufacturing industry. These include:</a:t>
            </a:r>
          </a:p>
          <a:p>
            <a:pPr marL="914400" lvl="0" algn="just">
              <a:buFont typeface="Candara" pitchFamily="34" charset="0"/>
              <a:buChar char="−"/>
            </a:pPr>
            <a:r>
              <a:rPr lang="en-US" sz="2450" b="1" dirty="0" smtClean="0">
                <a:latin typeface="Candara" pitchFamily="34" charset="0"/>
              </a:rPr>
              <a:t>Improved manufacturing efficiency - </a:t>
            </a:r>
            <a:r>
              <a:rPr lang="en-US" sz="2450" dirty="0" smtClean="0">
                <a:latin typeface="Candara" pitchFamily="34" charset="0"/>
              </a:rPr>
              <a:t> </a:t>
            </a:r>
            <a:r>
              <a:rPr lang="en-US" sz="2450" dirty="0" err="1" smtClean="0">
                <a:latin typeface="Candara" pitchFamily="34" charset="0"/>
              </a:rPr>
              <a:t>Pharma</a:t>
            </a:r>
            <a:r>
              <a:rPr lang="en-US" sz="2450" dirty="0" smtClean="0">
                <a:latin typeface="Candara" pitchFamily="34" charset="0"/>
              </a:rPr>
              <a:t> 4.0 technologies enable real-time monitoring of manufacturing processes, allowing for quick identification and resolution of issues. This reduces downtime and increases production efficiency.</a:t>
            </a:r>
          </a:p>
          <a:p>
            <a:pPr marL="914400" lvl="0" algn="just">
              <a:buFont typeface="Candara" pitchFamily="34" charset="0"/>
              <a:buChar char="−"/>
            </a:pPr>
            <a:r>
              <a:rPr lang="en-US" sz="2450" b="1" dirty="0" smtClean="0">
                <a:latin typeface="Candara" pitchFamily="34" charset="0"/>
              </a:rPr>
              <a:t>Enhanced Quality Control – </a:t>
            </a:r>
            <a:r>
              <a:rPr lang="en-US" sz="2450" dirty="0" smtClean="0">
                <a:latin typeface="Candara" pitchFamily="34" charset="0"/>
              </a:rPr>
              <a:t>with the aid of advanced analytics and machine learning (ML), </a:t>
            </a:r>
            <a:r>
              <a:rPr lang="en-US" sz="2450" dirty="0" err="1" smtClean="0">
                <a:latin typeface="Candara" pitchFamily="34" charset="0"/>
              </a:rPr>
              <a:t>Pharma</a:t>
            </a:r>
            <a:r>
              <a:rPr lang="en-US" sz="2450" dirty="0" smtClean="0">
                <a:latin typeface="Candara" pitchFamily="34" charset="0"/>
              </a:rPr>
              <a:t> 4.0 technologies can identify quality issues early in the manufacturing process. This helps reduce product defects and ensure consistent product quality.</a:t>
            </a:r>
            <a:endParaRPr lang="en-US" sz="245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57200"/>
            <a:ext cx="7924800" cy="6096000"/>
          </a:xfrm>
        </p:spPr>
        <p:txBody>
          <a:bodyPr>
            <a:noAutofit/>
          </a:bodyPr>
          <a:lstStyle/>
          <a:p>
            <a:pPr marL="400050" lvl="0" algn="just">
              <a:buFont typeface="Candara" pitchFamily="34" charset="0"/>
              <a:buChar char="−"/>
            </a:pPr>
            <a:r>
              <a:rPr lang="en-US" sz="2400" b="1" dirty="0" smtClean="0">
                <a:latin typeface="Candara" pitchFamily="34" charset="0"/>
              </a:rPr>
              <a:t>Personalized medicine – </a:t>
            </a:r>
            <a:r>
              <a:rPr lang="en-US" sz="2400" dirty="0" err="1" smtClean="0">
                <a:latin typeface="Candara" pitchFamily="34" charset="0"/>
              </a:rPr>
              <a:t>Pharma</a:t>
            </a:r>
            <a:r>
              <a:rPr lang="en-US" sz="2400" dirty="0" smtClean="0">
                <a:latin typeface="Candara" pitchFamily="34" charset="0"/>
              </a:rPr>
              <a:t> 4.0 technologies enable the collection and analysis of vast amounts of patient data, which can be used to develop personalized treatments tailored to individual patient’s needs.</a:t>
            </a:r>
          </a:p>
          <a:p>
            <a:pPr marL="400050" lvl="0" algn="just">
              <a:buFont typeface="Candara" pitchFamily="34" charset="0"/>
              <a:buChar char="−"/>
            </a:pPr>
            <a:r>
              <a:rPr lang="en-US" sz="2400" b="1" dirty="0" smtClean="0">
                <a:latin typeface="Candara" pitchFamily="34" charset="0"/>
              </a:rPr>
              <a:t>Improved Supply Chain Management - </a:t>
            </a:r>
            <a:r>
              <a:rPr lang="en-US" sz="2400" dirty="0" err="1" smtClean="0">
                <a:latin typeface="Candara" pitchFamily="34" charset="0"/>
              </a:rPr>
              <a:t>Pharma</a:t>
            </a:r>
            <a:r>
              <a:rPr lang="en-US" sz="2400" dirty="0" smtClean="0">
                <a:latin typeface="Candara" pitchFamily="34" charset="0"/>
              </a:rPr>
              <a:t> 4.0 enables real-time monitoring of the supply chain, allowing for better tracking and management of inventory and distribution. An example of an </a:t>
            </a:r>
            <a:r>
              <a:rPr lang="en-US" sz="2400" b="1" dirty="0" smtClean="0">
                <a:latin typeface="Candara" pitchFamily="34" charset="0"/>
              </a:rPr>
              <a:t>improved supply chain or </a:t>
            </a:r>
            <a:r>
              <a:rPr lang="en-US" sz="2400" b="1" dirty="0" err="1" smtClean="0">
                <a:latin typeface="Candara" pitchFamily="34" charset="0"/>
              </a:rPr>
              <a:t>blockchain</a:t>
            </a:r>
            <a:r>
              <a:rPr lang="en-US" sz="2400" b="1" dirty="0" smtClean="0">
                <a:latin typeface="Candara" pitchFamily="34" charset="0"/>
              </a:rPr>
              <a:t> </a:t>
            </a:r>
            <a:r>
              <a:rPr lang="en-US" sz="2400" dirty="0" smtClean="0">
                <a:latin typeface="Candara" pitchFamily="34" charset="0"/>
              </a:rPr>
              <a:t>would be a drug that through the use of radio-frequency identification (RFID) or Near field communication (NFC) devices integrated into the primary packaging, can be followed step by step in its path from the manufacturing company to its destination, and each step would be recorded in an immutable way in the </a:t>
            </a:r>
            <a:r>
              <a:rPr lang="en-US" sz="2400" dirty="0" err="1" smtClean="0">
                <a:latin typeface="Candara" pitchFamily="34" charset="0"/>
              </a:rPr>
              <a:t>blockchain</a:t>
            </a:r>
            <a:r>
              <a:rPr lang="en-US" sz="2400" dirty="0" smtClean="0">
                <a:latin typeface="Candara" pitchFamily="34" charset="0"/>
              </a:rPr>
              <a:t> so that </a:t>
            </a:r>
            <a:r>
              <a:rPr lang="en-US" sz="2400" b="1" dirty="0" smtClean="0">
                <a:latin typeface="Candara" pitchFamily="34" charset="0"/>
              </a:rPr>
              <a:t>no counterfeit </a:t>
            </a:r>
            <a:r>
              <a:rPr lang="en-US" sz="2400" dirty="0" smtClean="0">
                <a:latin typeface="Candara" pitchFamily="34" charset="0"/>
              </a:rPr>
              <a:t>is possible, even if the secondary packaging should be replicated.</a:t>
            </a:r>
            <a:endParaRPr lang="en-US" sz="24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772400" cy="5410200"/>
          </a:xfrm>
        </p:spPr>
        <p:txBody>
          <a:bodyPr>
            <a:noAutofit/>
          </a:bodyPr>
          <a:lstStyle/>
          <a:p>
            <a:pPr lvl="0" algn="just">
              <a:buFont typeface="Candara" pitchFamily="34" charset="0"/>
              <a:buChar char="−"/>
            </a:pPr>
            <a:r>
              <a:rPr lang="en-US" sz="2800" b="1" dirty="0" smtClean="0">
                <a:latin typeface="Candara" pitchFamily="34" charset="0"/>
              </a:rPr>
              <a:t>Increased patient safety – </a:t>
            </a:r>
            <a:r>
              <a:rPr lang="en-US" sz="2800" dirty="0" smtClean="0">
                <a:latin typeface="Candara" pitchFamily="34" charset="0"/>
              </a:rPr>
              <a:t>By enabling the development of more personalized treatments and ensuring  consistent product quality, </a:t>
            </a:r>
            <a:r>
              <a:rPr lang="en-US" sz="2800" dirty="0" err="1" smtClean="0">
                <a:latin typeface="Candara" pitchFamily="34" charset="0"/>
              </a:rPr>
              <a:t>Pharma</a:t>
            </a:r>
            <a:r>
              <a:rPr lang="en-US" sz="2800" dirty="0" smtClean="0">
                <a:latin typeface="Candara" pitchFamily="34" charset="0"/>
              </a:rPr>
              <a:t> 4.0 technologies can help improve product safety.</a:t>
            </a:r>
          </a:p>
          <a:p>
            <a:pPr lvl="0" algn="just">
              <a:buNone/>
            </a:pPr>
            <a:endParaRPr lang="en-US" sz="2400" dirty="0" smtClean="0">
              <a:latin typeface="Candara" pitchFamily="34" charset="0"/>
            </a:endParaRPr>
          </a:p>
          <a:p>
            <a:pPr lvl="0" algn="just">
              <a:buFont typeface="Candara" pitchFamily="34" charset="0"/>
              <a:buChar char="−"/>
            </a:pPr>
            <a:r>
              <a:rPr lang="en-US" sz="2800" b="1" dirty="0" smtClean="0">
                <a:latin typeface="Candara" pitchFamily="34" charset="0"/>
              </a:rPr>
              <a:t>Faster time to market – </a:t>
            </a:r>
            <a:r>
              <a:rPr lang="en-US" sz="2800" dirty="0" smtClean="0">
                <a:latin typeface="Candara" pitchFamily="34" charset="0"/>
              </a:rPr>
              <a:t>with the use of advanced analytics and machine learning, </a:t>
            </a:r>
            <a:r>
              <a:rPr lang="en-US" sz="2800" dirty="0" err="1" smtClean="0">
                <a:latin typeface="Candara" pitchFamily="34" charset="0"/>
              </a:rPr>
              <a:t>Pharma</a:t>
            </a:r>
            <a:r>
              <a:rPr lang="en-US" sz="2800" dirty="0" smtClean="0">
                <a:latin typeface="Candara" pitchFamily="34" charset="0"/>
              </a:rPr>
              <a:t> 4.0 technologies can help accelerate drug discovery and development process, reducing the time to market for new treatments.</a:t>
            </a:r>
            <a:endParaRPr lang="en-US" sz="28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57200"/>
            <a:ext cx="7924800" cy="6248400"/>
          </a:xfrm>
        </p:spPr>
        <p:txBody>
          <a:bodyPr>
            <a:noAutofit/>
          </a:bodyPr>
          <a:lstStyle/>
          <a:p>
            <a:pPr algn="just">
              <a:buNone/>
            </a:pPr>
            <a:r>
              <a:rPr lang="en-US" sz="2400" b="1" dirty="0" smtClean="0">
                <a:solidFill>
                  <a:srgbClr val="C00000"/>
                </a:solidFill>
              </a:rPr>
              <a:t>CHALLENGES OF PHARMA 4.0</a:t>
            </a:r>
            <a:endParaRPr lang="en-US" sz="2400" dirty="0" smtClean="0">
              <a:solidFill>
                <a:srgbClr val="C00000"/>
              </a:solidFill>
            </a:endParaRPr>
          </a:p>
          <a:p>
            <a:pPr lvl="0" algn="just"/>
            <a:r>
              <a:rPr lang="en-US" sz="2400" dirty="0" smtClean="0"/>
              <a:t>The primary challenge is the need for significant </a:t>
            </a:r>
            <a:r>
              <a:rPr lang="en-US" sz="2400" b="1" dirty="0" smtClean="0"/>
              <a:t>investment</a:t>
            </a:r>
            <a:r>
              <a:rPr lang="en-US" sz="2400" dirty="0" smtClean="0"/>
              <a:t> in advanced technologies, which can be costly. Additionally, the implementation of </a:t>
            </a:r>
            <a:r>
              <a:rPr lang="en-US" sz="2400" dirty="0" err="1" smtClean="0"/>
              <a:t>Pharma</a:t>
            </a:r>
            <a:r>
              <a:rPr lang="en-US" sz="2400" dirty="0" smtClean="0"/>
              <a:t> 4.0 requires significant </a:t>
            </a:r>
            <a:r>
              <a:rPr lang="en-US" sz="2400" b="1" dirty="0" smtClean="0"/>
              <a:t>changes</a:t>
            </a:r>
            <a:r>
              <a:rPr lang="en-US" sz="2400" dirty="0" smtClean="0"/>
              <a:t> to the organizational structure and culture of pharmaceutical companies, which can be difficult to achieve.</a:t>
            </a:r>
          </a:p>
          <a:p>
            <a:pPr lvl="0" algn="just"/>
            <a:r>
              <a:rPr lang="en-US" sz="2400" b="1" dirty="0" smtClean="0"/>
              <a:t>Regulatory compliance</a:t>
            </a:r>
            <a:endParaRPr lang="en-US" sz="2400" dirty="0" smtClean="0"/>
          </a:p>
          <a:p>
            <a:pPr algn="just">
              <a:buNone/>
            </a:pPr>
            <a:r>
              <a:rPr lang="en-US" sz="2400" dirty="0" smtClean="0"/>
              <a:t>	Regulators need to ensure that the advanced systems involved in </a:t>
            </a:r>
            <a:r>
              <a:rPr lang="en-US" sz="2400" dirty="0" err="1" smtClean="0"/>
              <a:t>pharma</a:t>
            </a:r>
            <a:r>
              <a:rPr lang="en-US" sz="2400" dirty="0" smtClean="0"/>
              <a:t> 4.0 meet the required standards. Companies must address this significant challenge.</a:t>
            </a:r>
          </a:p>
          <a:p>
            <a:pPr lvl="0" algn="just"/>
            <a:r>
              <a:rPr lang="en-US" sz="2400" b="1" dirty="0" smtClean="0"/>
              <a:t>Data Privacy and Security</a:t>
            </a:r>
            <a:endParaRPr lang="en-US" sz="2400" dirty="0" smtClean="0"/>
          </a:p>
          <a:p>
            <a:pPr algn="just">
              <a:buNone/>
            </a:pPr>
            <a:r>
              <a:rPr lang="en-US" sz="2400" dirty="0" smtClean="0"/>
              <a:t>	The industry generates vast amounts of data. However, ensuring data privacy and security is a major challenge, as the data is often sensitive and subject to regulatory scrutiny.</a:t>
            </a:r>
            <a:endParaRPr lang="en-US" sz="2400" dirty="0"/>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772400" cy="5410200"/>
          </a:xfrm>
        </p:spPr>
        <p:txBody>
          <a:bodyPr>
            <a:noAutofit/>
          </a:bodyPr>
          <a:lstStyle/>
          <a:p>
            <a:pPr lvl="0" algn="just"/>
            <a:r>
              <a:rPr lang="en-US" sz="2600" b="1" dirty="0" smtClean="0">
                <a:latin typeface="Candara" pitchFamily="34" charset="0"/>
              </a:rPr>
              <a:t>Integration of Legacy Systems</a:t>
            </a:r>
            <a:endParaRPr lang="en-US" sz="2600" dirty="0" smtClean="0">
              <a:latin typeface="Candara" pitchFamily="34" charset="0"/>
            </a:endParaRPr>
          </a:p>
          <a:p>
            <a:pPr algn="just">
              <a:buNone/>
            </a:pPr>
            <a:r>
              <a:rPr lang="en-US" sz="2600" dirty="0" smtClean="0">
                <a:latin typeface="Candara" pitchFamily="34" charset="0"/>
              </a:rPr>
              <a:t>	Many pharmaceutical companies still rely on outdated systems that cannot easily integrate with new digital technologies. Integrating legacy system with modern digital technologies is a significant challenge that requires careful planning and execution.</a:t>
            </a:r>
          </a:p>
          <a:p>
            <a:pPr lvl="0" algn="just"/>
            <a:r>
              <a:rPr lang="en-US" sz="2600" b="1" dirty="0" smtClean="0">
                <a:latin typeface="Candara" pitchFamily="34" charset="0"/>
              </a:rPr>
              <a:t>Talent Acquisition and Retention</a:t>
            </a:r>
            <a:endParaRPr lang="en-US" sz="2600" dirty="0" smtClean="0">
              <a:latin typeface="Candara" pitchFamily="34" charset="0"/>
            </a:endParaRPr>
          </a:p>
          <a:p>
            <a:pPr algn="just">
              <a:buNone/>
            </a:pPr>
            <a:r>
              <a:rPr lang="en-US" sz="2600" dirty="0" smtClean="0">
                <a:latin typeface="Candara" pitchFamily="34" charset="0"/>
              </a:rPr>
              <a:t>	</a:t>
            </a:r>
            <a:r>
              <a:rPr lang="en-US" sz="2600" dirty="0" err="1" smtClean="0">
                <a:latin typeface="Candara" pitchFamily="34" charset="0"/>
              </a:rPr>
              <a:t>Pharma</a:t>
            </a:r>
            <a:r>
              <a:rPr lang="en-US" sz="2600" dirty="0" smtClean="0">
                <a:latin typeface="Candara" pitchFamily="34" charset="0"/>
              </a:rPr>
              <a:t> 4.0 requires </a:t>
            </a:r>
            <a:r>
              <a:rPr lang="en-US" sz="2600" b="1" dirty="0" smtClean="0">
                <a:latin typeface="Candara" pitchFamily="34" charset="0"/>
              </a:rPr>
              <a:t>a new</a:t>
            </a:r>
            <a:r>
              <a:rPr lang="en-US" sz="2600" dirty="0" smtClean="0">
                <a:latin typeface="Candara" pitchFamily="34" charset="0"/>
              </a:rPr>
              <a:t> set of skills including data analytics, AI, and ML. Attracting and retaining top talent with these skills is a significance challenge for pharmaceutical companies. </a:t>
            </a: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81000"/>
            <a:ext cx="8001000" cy="6248400"/>
          </a:xfrm>
        </p:spPr>
        <p:txBody>
          <a:bodyPr>
            <a:noAutofit/>
          </a:bodyPr>
          <a:lstStyle/>
          <a:p>
            <a:pPr lvl="0" algn="just"/>
            <a:r>
              <a:rPr lang="en-US" sz="2400" b="1" dirty="0" smtClean="0"/>
              <a:t>Cost</a:t>
            </a:r>
            <a:endParaRPr lang="en-US" sz="2400" dirty="0" smtClean="0"/>
          </a:p>
          <a:p>
            <a:pPr algn="just">
              <a:buNone/>
            </a:pPr>
            <a:r>
              <a:rPr lang="en-US" sz="2400" dirty="0" smtClean="0"/>
              <a:t>	Cost is a significant challenge for </a:t>
            </a:r>
            <a:r>
              <a:rPr lang="en-US" sz="2400" b="1" dirty="0" smtClean="0"/>
              <a:t>smaller</a:t>
            </a:r>
            <a:r>
              <a:rPr lang="en-US" sz="2400" dirty="0" smtClean="0"/>
              <a:t> pharmaceutical companies and those with limited resources. Implementation of </a:t>
            </a:r>
            <a:r>
              <a:rPr lang="en-US" sz="2400" dirty="0" err="1" smtClean="0"/>
              <a:t>Pharma</a:t>
            </a:r>
            <a:r>
              <a:rPr lang="en-US" sz="2400" dirty="0" smtClean="0"/>
              <a:t> 4.0 requires significant investment in infrastructure software.</a:t>
            </a:r>
          </a:p>
          <a:p>
            <a:pPr lvl="0" algn="just"/>
            <a:r>
              <a:rPr lang="en-US" sz="2400" b="1" dirty="0" smtClean="0"/>
              <a:t>Intellectual Property Protection</a:t>
            </a:r>
            <a:endParaRPr lang="en-US" sz="2400" dirty="0" smtClean="0"/>
          </a:p>
          <a:p>
            <a:pPr algn="just">
              <a:buNone/>
            </a:pPr>
            <a:r>
              <a:rPr lang="en-US" sz="2400" dirty="0" smtClean="0"/>
              <a:t>	With the increasing use of digital technologies in </a:t>
            </a:r>
            <a:r>
              <a:rPr lang="en-US" sz="2400" dirty="0" err="1" smtClean="0"/>
              <a:t>Pharma</a:t>
            </a:r>
            <a:r>
              <a:rPr lang="en-US" sz="2400" dirty="0" smtClean="0"/>
              <a:t> 4.0, there is a growing concern over the protection of intellectual property. Patents can be sought for the algorithms of AI systems or the hardware components that enable them to function. Copy right law could be applied to cover the output of such a system.</a:t>
            </a:r>
          </a:p>
          <a:p>
            <a:pPr algn="just">
              <a:buNone/>
            </a:pPr>
            <a:endParaRPr lang="en-US" sz="1400" dirty="0" smtClean="0"/>
          </a:p>
          <a:p>
            <a:pPr lvl="0" algn="just"/>
            <a:r>
              <a:rPr lang="en-US" sz="2400" dirty="0" smtClean="0"/>
              <a:t>So, WHERE IS YOUR ORGANIZATION IN THE PHARMA 4.0 TRANSITION?!!</a:t>
            </a:r>
          </a:p>
          <a:p>
            <a:pPr lvl="0" algn="just">
              <a:buNone/>
            </a:pPr>
            <a:r>
              <a:rPr lang="en-US" sz="2400" dirty="0" smtClean="0"/>
              <a:t>	-	Somewhere or Nowhere?</a:t>
            </a:r>
          </a:p>
          <a:p>
            <a:pPr algn="just"/>
            <a:r>
              <a:rPr lang="en-US" sz="2400" dirty="0" smtClean="0"/>
              <a:t> </a:t>
            </a:r>
          </a:p>
          <a:p>
            <a:pPr lvl="0" algn="just"/>
            <a:endParaRPr lang="en-US" sz="24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772400" cy="5410200"/>
          </a:xfrm>
        </p:spPr>
        <p:txBody>
          <a:bodyPr>
            <a:noAutofit/>
          </a:bodyPr>
          <a:lstStyle/>
          <a:p>
            <a:pPr algn="ctr">
              <a:buNone/>
            </a:pPr>
            <a:r>
              <a:rPr lang="en-US" sz="2400" b="1" dirty="0" smtClean="0">
                <a:latin typeface="Candara" pitchFamily="34" charset="0"/>
              </a:rPr>
              <a:t>	</a:t>
            </a:r>
            <a:r>
              <a:rPr lang="en-US" sz="2800" b="1" dirty="0" smtClean="0">
                <a:solidFill>
                  <a:srgbClr val="C00000"/>
                </a:solidFill>
                <a:latin typeface="Candara" pitchFamily="34" charset="0"/>
              </a:rPr>
              <a:t>DIGITAL TRANSFORMATION IN THE NIGERIAN PHARMACEUTICAL INDUSTRY</a:t>
            </a:r>
            <a:endParaRPr lang="en-US" sz="2800" dirty="0" smtClean="0">
              <a:solidFill>
                <a:srgbClr val="C00000"/>
              </a:solidFill>
              <a:latin typeface="Candara" pitchFamily="34" charset="0"/>
            </a:endParaRPr>
          </a:p>
          <a:p>
            <a:pPr lvl="0" algn="just"/>
            <a:r>
              <a:rPr lang="en-US" sz="2400" dirty="0" smtClean="0">
                <a:latin typeface="Candara" pitchFamily="34" charset="0"/>
              </a:rPr>
              <a:t>Depending on the source, the Pharmaceutical industry in Nigeria is currently estimated to be 2.0 billion dollars (Nigerian Institute for Pharmaceutical research and Development – NIPRD) or 1.5 billion dollars (Lagos Business School – LBS), with generics (branded and unbranded) controlling 80%. The industry contributes less than 0.5% to Nigeria’s Gross Domestic Product (GDP) and its growth rate has slid from 8% in 2013 to below 3% in 2018 despite aggregate 20% price increase. To put it in perspective, the South Africa pharmaceutical market is estimated to be 8 billion dollars in value with branded medicine contributing above 65% of the total</a:t>
            </a:r>
            <a:endParaRPr lang="en-US" sz="24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772400" cy="5410200"/>
          </a:xfrm>
        </p:spPr>
        <p:txBody>
          <a:bodyPr>
            <a:noAutofit/>
          </a:bodyPr>
          <a:lstStyle/>
          <a:p>
            <a:pPr algn="just">
              <a:buNone/>
            </a:pPr>
            <a:r>
              <a:rPr lang="en-US" sz="2800" dirty="0" smtClean="0">
                <a:latin typeface="Candara" pitchFamily="34" charset="0"/>
              </a:rPr>
              <a:t>	value and the retail sector controlling above 80% of industry value. The United States is forecasted to generate the highest revenue of 637 billion dollars in 2024. The annual growth (CAGR 2024 – 2028) for the Nigerian market is expected to be 8.08% leading to a market volume of 2.31 billion dollars by 2028. The largest segment in this market is oncology drugs, which is projected to have a market volume of 315.3 million dollars in 2024. Nigeria’s pharmaceutical market is experiencing a surge in demand for locally produced generic drugs.</a:t>
            </a:r>
          </a:p>
          <a:p>
            <a:pPr lvl="0" algn="just"/>
            <a:endParaRPr lang="en-US" sz="26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09600"/>
            <a:ext cx="7772400" cy="5638800"/>
          </a:xfrm>
        </p:spPr>
        <p:txBody>
          <a:bodyPr>
            <a:noAutofit/>
          </a:bodyPr>
          <a:lstStyle/>
          <a:p>
            <a:pPr lvl="0" algn="just"/>
            <a:r>
              <a:rPr lang="en-US" sz="2400" dirty="0" smtClean="0">
                <a:latin typeface="Candara" pitchFamily="34" charset="0"/>
              </a:rPr>
              <a:t>An overview for both upstream and downstream has shown an industry at infancy with the sizeable headroom for growth but impeded by a variety of factors. The industry is fragmented at every level with many independent small size players across the board. Nigeria has about 200 active manufacturing and packaging firms mostly located in Lagos, Onitsha and Kano. Over 90% of inputs are imported from China and India. These local producers in aggregate terms control approximately 30% of the market.</a:t>
            </a:r>
          </a:p>
          <a:p>
            <a:pPr lvl="0" algn="just"/>
            <a:r>
              <a:rPr lang="en-US" sz="2400" dirty="0" smtClean="0">
                <a:latin typeface="Candara" pitchFamily="34" charset="0"/>
              </a:rPr>
              <a:t>But definitely, Nigeria’s pharmaceutical (</a:t>
            </a:r>
            <a:r>
              <a:rPr lang="en-US" sz="2400" dirty="0" err="1" smtClean="0">
                <a:latin typeface="Candara" pitchFamily="34" charset="0"/>
              </a:rPr>
              <a:t>Pharma</a:t>
            </a:r>
            <a:r>
              <a:rPr lang="en-US" sz="2400" dirty="0" smtClean="0">
                <a:latin typeface="Candara" pitchFamily="34" charset="0"/>
              </a:rPr>
              <a:t>) industry has been </a:t>
            </a:r>
            <a:r>
              <a:rPr lang="en-US" sz="2400" b="1" dirty="0" smtClean="0">
                <a:latin typeface="Candara" pitchFamily="34" charset="0"/>
              </a:rPr>
              <a:t>evolving</a:t>
            </a:r>
            <a:r>
              <a:rPr lang="en-US" sz="2400" dirty="0" smtClean="0">
                <a:latin typeface="Candara" pitchFamily="34" charset="0"/>
              </a:rPr>
              <a:t> albeit slowly. This evolution will take root only if the right interventions are taken so that the sector can grow rapidly to ensure sizeable opportunity for stakeholders.</a:t>
            </a:r>
          </a:p>
          <a:p>
            <a:pPr lvl="0" algn="just"/>
            <a:endParaRPr lang="en-US" sz="24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001000" cy="5867400"/>
          </a:xfrm>
        </p:spPr>
        <p:txBody>
          <a:bodyPr>
            <a:noAutofit/>
          </a:bodyPr>
          <a:lstStyle/>
          <a:p>
            <a:pPr algn="just"/>
            <a:r>
              <a:rPr lang="en-US" sz="2500" dirty="0" smtClean="0">
                <a:latin typeface="Candara" pitchFamily="34" charset="0"/>
              </a:rPr>
              <a:t>The outbreak of the COVID-19 pandemic exposed several vulnerabilities in Nigeria’s </a:t>
            </a:r>
            <a:r>
              <a:rPr lang="en-US" sz="2500" dirty="0" err="1" smtClean="0">
                <a:latin typeface="Candara" pitchFamily="34" charset="0"/>
              </a:rPr>
              <a:t>pharma</a:t>
            </a:r>
            <a:r>
              <a:rPr lang="en-US" sz="2500" dirty="0" smtClean="0">
                <a:latin typeface="Candara" pitchFamily="34" charset="0"/>
              </a:rPr>
              <a:t> sector, giving greater urgency to the debate around </a:t>
            </a:r>
            <a:r>
              <a:rPr lang="en-US" sz="2500" b="1" dirty="0" smtClean="0">
                <a:latin typeface="Candara" pitchFamily="34" charset="0"/>
              </a:rPr>
              <a:t>raising</a:t>
            </a:r>
            <a:r>
              <a:rPr lang="en-US" sz="2500" dirty="0" smtClean="0">
                <a:latin typeface="Candara" pitchFamily="34" charset="0"/>
              </a:rPr>
              <a:t> domestic </a:t>
            </a:r>
            <a:r>
              <a:rPr lang="en-US" sz="2500" dirty="0" err="1" smtClean="0">
                <a:latin typeface="Candara" pitchFamily="34" charset="0"/>
              </a:rPr>
              <a:t>pharma</a:t>
            </a:r>
            <a:r>
              <a:rPr lang="en-US" sz="2500" dirty="0" smtClean="0">
                <a:latin typeface="Candara" pitchFamily="34" charset="0"/>
              </a:rPr>
              <a:t> manufacturing. Some of the justifications that </a:t>
            </a:r>
            <a:r>
              <a:rPr lang="en-US" sz="2500" dirty="0" err="1" smtClean="0">
                <a:latin typeface="Candara" pitchFamily="34" charset="0"/>
              </a:rPr>
              <a:t>favour</a:t>
            </a:r>
            <a:r>
              <a:rPr lang="en-US" sz="2500" dirty="0" smtClean="0">
                <a:latin typeface="Candara" pitchFamily="34" charset="0"/>
              </a:rPr>
              <a:t> local production of drugs higher up the value chain are export stimulation, technology </a:t>
            </a:r>
            <a:r>
              <a:rPr lang="en-US" sz="2500" b="1" dirty="0" smtClean="0">
                <a:latin typeface="Candara" pitchFamily="34" charset="0"/>
              </a:rPr>
              <a:t>transfer</a:t>
            </a:r>
            <a:r>
              <a:rPr lang="en-US" sz="2500" dirty="0" smtClean="0">
                <a:latin typeface="Candara" pitchFamily="34" charset="0"/>
              </a:rPr>
              <a:t> facilitation and foreign exchange savings. The heavy investment required for the procurement of equipment for </a:t>
            </a:r>
            <a:r>
              <a:rPr lang="en-US" sz="2500" dirty="0" err="1" smtClean="0">
                <a:latin typeface="Candara" pitchFamily="34" charset="0"/>
              </a:rPr>
              <a:t>pharma</a:t>
            </a:r>
            <a:r>
              <a:rPr lang="en-US" sz="2500" dirty="0" smtClean="0">
                <a:latin typeface="Candara" pitchFamily="34" charset="0"/>
              </a:rPr>
              <a:t> manufacturing, scarcity of research and development (R&amp;D) talents, supply chain challenges, poor capacity utilizations, weak infrastructure, low cost imports, inconsistency in government policies, and compliance with regulatory standards are some of the factors that have </a:t>
            </a:r>
            <a:r>
              <a:rPr lang="en-US" sz="2500" b="1" dirty="0" smtClean="0">
                <a:latin typeface="Candara" pitchFamily="34" charset="0"/>
              </a:rPr>
              <a:t>historically impeded </a:t>
            </a:r>
            <a:r>
              <a:rPr lang="en-US" sz="2500" dirty="0" smtClean="0">
                <a:latin typeface="Candara" pitchFamily="34" charset="0"/>
              </a:rPr>
              <a:t>growth in the sector.</a:t>
            </a:r>
          </a:p>
          <a:p>
            <a:pPr lvl="0" algn="just"/>
            <a:endParaRPr lang="en-US" sz="25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762000"/>
            <a:ext cx="7848600" cy="5638800"/>
          </a:xfrm>
        </p:spPr>
        <p:txBody>
          <a:bodyPr>
            <a:noAutofit/>
          </a:bodyPr>
          <a:lstStyle/>
          <a:p>
            <a:pPr lvl="0" algn="just"/>
            <a:r>
              <a:rPr lang="en-US" sz="2400" dirty="0" smtClean="0">
                <a:latin typeface="Candara" pitchFamily="34" charset="0"/>
              </a:rPr>
              <a:t>Visibility helps to build brand awareness and promote products to customers (</a:t>
            </a:r>
            <a:r>
              <a:rPr lang="en-US" sz="2400" b="1" dirty="0" smtClean="0">
                <a:latin typeface="Candara" pitchFamily="34" charset="0"/>
              </a:rPr>
              <a:t>and patients</a:t>
            </a:r>
            <a:r>
              <a:rPr lang="en-US" sz="2400" dirty="0" smtClean="0">
                <a:latin typeface="Candara" pitchFamily="34" charset="0"/>
              </a:rPr>
              <a:t>) and concerned professionals. Brands have moved beyond traditional advertising channels to engage their audience directly, in real-time and on a global scale. Two-way communication with customers.</a:t>
            </a:r>
          </a:p>
          <a:p>
            <a:pPr lvl="0" algn="just"/>
            <a:r>
              <a:rPr lang="en-US" sz="2400" dirty="0" smtClean="0">
                <a:latin typeface="Candara" pitchFamily="34" charset="0"/>
              </a:rPr>
              <a:t>The age of </a:t>
            </a:r>
            <a:r>
              <a:rPr lang="en-US" sz="2400" b="1" dirty="0" smtClean="0">
                <a:latin typeface="Candara" pitchFamily="34" charset="0"/>
              </a:rPr>
              <a:t>influence</a:t>
            </a:r>
            <a:r>
              <a:rPr lang="en-US" sz="2400" dirty="0" smtClean="0">
                <a:latin typeface="Candara" pitchFamily="34" charset="0"/>
              </a:rPr>
              <a:t> – </a:t>
            </a:r>
            <a:r>
              <a:rPr lang="en-US" sz="2400" b="1" dirty="0" smtClean="0">
                <a:latin typeface="Candara" pitchFamily="34" charset="0"/>
              </a:rPr>
              <a:t>marketing</a:t>
            </a:r>
            <a:r>
              <a:rPr lang="en-US" sz="2400" dirty="0" smtClean="0">
                <a:latin typeface="Candara" pitchFamily="34" charset="0"/>
              </a:rPr>
              <a:t>. Individuals with significant online following endorse products.</a:t>
            </a:r>
          </a:p>
          <a:p>
            <a:pPr lvl="0" algn="just"/>
            <a:r>
              <a:rPr lang="en-US" sz="2400" dirty="0" smtClean="0">
                <a:latin typeface="Candara" pitchFamily="34" charset="0"/>
              </a:rPr>
              <a:t>Real-time </a:t>
            </a:r>
            <a:r>
              <a:rPr lang="en-US" sz="2400" b="1" dirty="0" smtClean="0">
                <a:latin typeface="Candara" pitchFamily="34" charset="0"/>
              </a:rPr>
              <a:t>adaptability</a:t>
            </a:r>
            <a:r>
              <a:rPr lang="en-US" sz="2400" dirty="0" smtClean="0">
                <a:latin typeface="Candara" pitchFamily="34" charset="0"/>
              </a:rPr>
              <a:t>. Brand identities are no longer </a:t>
            </a:r>
            <a:r>
              <a:rPr lang="en-US" sz="2400" b="1" dirty="0" smtClean="0">
                <a:latin typeface="Candara" pitchFamily="34" charset="0"/>
              </a:rPr>
              <a:t>static</a:t>
            </a:r>
            <a:r>
              <a:rPr lang="en-US" sz="2400" dirty="0" smtClean="0">
                <a:latin typeface="Candara" pitchFamily="34" charset="0"/>
              </a:rPr>
              <a:t>. They evolve in real-time, responding to cultural shifts, trends, and customer feedback.</a:t>
            </a:r>
          </a:p>
          <a:p>
            <a:pPr lvl="0" algn="just">
              <a:buNone/>
            </a:pPr>
            <a:r>
              <a:rPr lang="en-US" sz="2400" b="1" dirty="0" smtClean="0">
                <a:latin typeface="Candara" pitchFamily="34" charset="0"/>
              </a:rPr>
              <a:t>(2) New contact Channels with Customer</a:t>
            </a:r>
            <a:endParaRPr lang="en-US" sz="2400" dirty="0" smtClean="0">
              <a:latin typeface="Candara" pitchFamily="34" charset="0"/>
            </a:endParaRPr>
          </a:p>
          <a:p>
            <a:pPr lvl="0" algn="just"/>
            <a:r>
              <a:rPr lang="en-US" sz="2400" dirty="0" smtClean="0">
                <a:latin typeface="Candara" pitchFamily="34" charset="0"/>
              </a:rPr>
              <a:t>Opens up new ways of communicating with customers – Emails, social network.</a:t>
            </a:r>
          </a:p>
          <a:p>
            <a:pPr lvl="0" algn="just"/>
            <a:endParaRPr lang="en-US" sz="2400" dirty="0">
              <a:latin typeface="Candara" pitchFamily="34" charset="0"/>
            </a:endParaRPr>
          </a:p>
        </p:txBody>
      </p:sp>
    </p:spTree>
    <p:extLst>
      <p:ext uri="{BB962C8B-B14F-4D97-AF65-F5344CB8AC3E}">
        <p14:creationId xmlns:p14="http://schemas.microsoft.com/office/powerpoint/2010/main" xmlns="" val="2634250980"/>
      </p:ext>
    </p:extLst>
  </p:cSld>
  <p:clrMapOvr>
    <a:masterClrMapping/>
  </p:clrMapOvr>
  <p:transition spd="slow">
    <p:push dir="u"/>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914400"/>
            <a:ext cx="7772400" cy="5410200"/>
          </a:xfrm>
        </p:spPr>
        <p:txBody>
          <a:bodyPr>
            <a:noAutofit/>
          </a:bodyPr>
          <a:lstStyle/>
          <a:p>
            <a:pPr lvl="0" algn="just"/>
            <a:r>
              <a:rPr lang="en-US" sz="2800" dirty="0" smtClean="0">
                <a:latin typeface="Candara" pitchFamily="34" charset="0"/>
              </a:rPr>
              <a:t>The challenges of overdependence on imports for both raw materials and finished </a:t>
            </a:r>
            <a:r>
              <a:rPr lang="en-US" sz="2800" dirty="0" err="1" smtClean="0">
                <a:latin typeface="Candara" pitchFamily="34" charset="0"/>
              </a:rPr>
              <a:t>pharma</a:t>
            </a:r>
            <a:r>
              <a:rPr lang="en-US" sz="2800" dirty="0" smtClean="0">
                <a:latin typeface="Candara" pitchFamily="34" charset="0"/>
              </a:rPr>
              <a:t> goods were exacerbated by the lockdown imposed by the global pandemic, which resulted in a drug scarcity in the Nigerian market. The dependence on imported </a:t>
            </a:r>
            <a:r>
              <a:rPr lang="en-US" sz="2800" dirty="0" err="1" smtClean="0">
                <a:latin typeface="Candara" pitchFamily="34" charset="0"/>
              </a:rPr>
              <a:t>pharma</a:t>
            </a:r>
            <a:r>
              <a:rPr lang="en-US" sz="2800" dirty="0" smtClean="0">
                <a:latin typeface="Candara" pitchFamily="34" charset="0"/>
              </a:rPr>
              <a:t> products and donor agencies to meet the essential drug needs, and the proliferation of sub-standard products in circulation are significant drawbacks.</a:t>
            </a:r>
            <a:endParaRPr lang="en-US" sz="28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838200"/>
            <a:ext cx="7772400" cy="5410200"/>
          </a:xfrm>
        </p:spPr>
        <p:txBody>
          <a:bodyPr>
            <a:noAutofit/>
          </a:bodyPr>
          <a:lstStyle/>
          <a:p>
            <a:pPr lvl="0" algn="just"/>
            <a:r>
              <a:rPr lang="en-US" sz="2800" dirty="0" smtClean="0">
                <a:latin typeface="Candara" pitchFamily="34" charset="0"/>
              </a:rPr>
              <a:t>This is especially concerning because Nigeria possesses the capacity to produce these products locally. To address these challenges, drug manufacturers and relevant agencies are advocating the strengthening of Nigeria’s regulatory system to improve people’s quality of life.</a:t>
            </a:r>
          </a:p>
          <a:p>
            <a:pPr lvl="0" algn="just"/>
            <a:r>
              <a:rPr lang="en-US" sz="2800" dirty="0" smtClean="0">
                <a:latin typeface="Candara" pitchFamily="34" charset="0"/>
              </a:rPr>
              <a:t>But can Digitalization of processes and services help? Are the Nigerian </a:t>
            </a:r>
            <a:r>
              <a:rPr lang="en-US" sz="2800" dirty="0" err="1" smtClean="0">
                <a:latin typeface="Candara" pitchFamily="34" charset="0"/>
              </a:rPr>
              <a:t>pharma</a:t>
            </a:r>
            <a:r>
              <a:rPr lang="en-US" sz="2800" dirty="0" smtClean="0">
                <a:latin typeface="Candara" pitchFamily="34" charset="0"/>
              </a:rPr>
              <a:t> companies well placed to take advantage of the promises of digitalization?</a:t>
            </a:r>
          </a:p>
          <a:p>
            <a:pPr lvl="0" algn="just"/>
            <a:endParaRPr lang="en-US" sz="26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09600"/>
            <a:ext cx="7848600" cy="5791200"/>
          </a:xfrm>
        </p:spPr>
        <p:txBody>
          <a:bodyPr>
            <a:noAutofit/>
          </a:bodyPr>
          <a:lstStyle/>
          <a:p>
            <a:pPr algn="ctr">
              <a:buNone/>
            </a:pPr>
            <a:r>
              <a:rPr lang="en-US" sz="2600" b="1" dirty="0" smtClean="0">
                <a:solidFill>
                  <a:srgbClr val="C00000"/>
                </a:solidFill>
                <a:latin typeface="Candara" pitchFamily="34" charset="0"/>
              </a:rPr>
              <a:t>HOW DIGITALLY MATURE IS THE PHARMACEUTICAL INDUSTRY?</a:t>
            </a:r>
            <a:endParaRPr lang="en-US" sz="2600" dirty="0" smtClean="0">
              <a:solidFill>
                <a:srgbClr val="C00000"/>
              </a:solidFill>
              <a:latin typeface="Candara" pitchFamily="34" charset="0"/>
            </a:endParaRPr>
          </a:p>
          <a:p>
            <a:pPr lvl="0" algn="just"/>
            <a:r>
              <a:rPr lang="en-US" sz="2600" dirty="0" smtClean="0">
                <a:latin typeface="Candara" pitchFamily="34" charset="0"/>
              </a:rPr>
              <a:t>Knowledge and competence in digital change management is essential </a:t>
            </a:r>
            <a:r>
              <a:rPr lang="en-US" sz="2600" b="1" dirty="0" smtClean="0">
                <a:latin typeface="Candara" pitchFamily="34" charset="0"/>
              </a:rPr>
              <a:t>to map</a:t>
            </a:r>
            <a:r>
              <a:rPr lang="en-US" sz="2600" dirty="0" smtClean="0">
                <a:latin typeface="Candara" pitchFamily="34" charset="0"/>
              </a:rPr>
              <a:t> how digitally mature is a pharmaceutical business for digital transformation. It is not without reason that many pharmaceutical companies </a:t>
            </a:r>
            <a:r>
              <a:rPr lang="en-US" sz="2600" b="1" dirty="0" smtClean="0">
                <a:latin typeface="Candara" pitchFamily="34" charset="0"/>
              </a:rPr>
              <a:t>fail</a:t>
            </a:r>
            <a:r>
              <a:rPr lang="en-US" sz="2600" dirty="0" smtClean="0">
                <a:latin typeface="Candara" pitchFamily="34" charset="0"/>
              </a:rPr>
              <a:t> when it comes to digital changes (up to 70%). It does not help how good a technical solution a company chooses to buy into if </a:t>
            </a:r>
            <a:r>
              <a:rPr lang="en-US" sz="2600" b="1" dirty="0" smtClean="0">
                <a:latin typeface="Candara" pitchFamily="34" charset="0"/>
              </a:rPr>
              <a:t>critical capabilities </a:t>
            </a:r>
            <a:r>
              <a:rPr lang="en-US" sz="2600" dirty="0" smtClean="0">
                <a:latin typeface="Candara" pitchFamily="34" charset="0"/>
              </a:rPr>
              <a:t>are absent. Does the company have capabilities, processes and expertise to use the new technology? Do they have a good </a:t>
            </a:r>
            <a:r>
              <a:rPr lang="en-US" sz="2600" b="1" dirty="0" smtClean="0">
                <a:latin typeface="Candara" pitchFamily="34" charset="0"/>
              </a:rPr>
              <a:t>culture</a:t>
            </a:r>
            <a:r>
              <a:rPr lang="en-US" sz="2600" dirty="0" smtClean="0">
                <a:latin typeface="Candara" pitchFamily="34" charset="0"/>
              </a:rPr>
              <a:t> for change and implementation of new technology, new working methods, etc?</a:t>
            </a:r>
            <a:endParaRPr lang="en-US" sz="26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533400"/>
            <a:ext cx="8229600" cy="6096000"/>
          </a:xfrm>
        </p:spPr>
        <p:txBody>
          <a:bodyPr>
            <a:noAutofit/>
          </a:bodyPr>
          <a:lstStyle/>
          <a:p>
            <a:pPr lvl="0" algn="just"/>
            <a:r>
              <a:rPr lang="en-US" sz="2500" dirty="0" smtClean="0">
                <a:latin typeface="Candara" pitchFamily="34" charset="0"/>
              </a:rPr>
              <a:t>Any change requires new skills and capabilities, and new technology usually requires new work processes. What about the human aspect of digitalization in the business? Would this be taken into account if the company lacks critical human capabilities to succeed with digital transformation, which often fails because </a:t>
            </a:r>
            <a:r>
              <a:rPr lang="en-US" sz="2500" dirty="0" err="1" smtClean="0">
                <a:latin typeface="Candara" pitchFamily="34" charset="0"/>
              </a:rPr>
              <a:t>pharma</a:t>
            </a:r>
            <a:r>
              <a:rPr lang="en-US" sz="2500" dirty="0" smtClean="0">
                <a:latin typeface="Candara" pitchFamily="34" charset="0"/>
              </a:rPr>
              <a:t> businesses are not ready for the change? Successful pharmaceutical companies make good plans for </a:t>
            </a:r>
            <a:r>
              <a:rPr lang="en-US" sz="2500" b="1" dirty="0" smtClean="0">
                <a:latin typeface="Candara" pitchFamily="34" charset="0"/>
              </a:rPr>
              <a:t>phasing out</a:t>
            </a:r>
            <a:r>
              <a:rPr lang="en-US" sz="2500" dirty="0" smtClean="0">
                <a:latin typeface="Candara" pitchFamily="34" charset="0"/>
              </a:rPr>
              <a:t> outdated technology and plan other transformation projects based on dependencies. The consequence of such digital maturity is that the </a:t>
            </a:r>
            <a:r>
              <a:rPr lang="en-US" sz="2500" dirty="0" err="1" smtClean="0">
                <a:latin typeface="Candara" pitchFamily="34" charset="0"/>
              </a:rPr>
              <a:t>pharma</a:t>
            </a:r>
            <a:r>
              <a:rPr lang="en-US" sz="2500" dirty="0" smtClean="0">
                <a:latin typeface="Candara" pitchFamily="34" charset="0"/>
              </a:rPr>
              <a:t> company’s employees become ambassadors rather than opponents of new technical solutions. </a:t>
            </a:r>
            <a:r>
              <a:rPr lang="en-US" sz="2500" dirty="0" err="1" smtClean="0">
                <a:latin typeface="Candara" pitchFamily="34" charset="0"/>
              </a:rPr>
              <a:t>Pharma</a:t>
            </a:r>
            <a:r>
              <a:rPr lang="en-US" sz="2500" dirty="0" smtClean="0">
                <a:latin typeface="Candara" pitchFamily="34" charset="0"/>
              </a:rPr>
              <a:t> companies needs to understand the importance of the right </a:t>
            </a:r>
            <a:r>
              <a:rPr lang="en-US" sz="2500" b="1" dirty="0" smtClean="0">
                <a:latin typeface="Candara" pitchFamily="34" charset="0"/>
              </a:rPr>
              <a:t>stakeholders’</a:t>
            </a:r>
            <a:r>
              <a:rPr lang="en-US" sz="2500" dirty="0" smtClean="0">
                <a:latin typeface="Candara" pitchFamily="34" charset="0"/>
              </a:rPr>
              <a:t> involvement in the industry.</a:t>
            </a:r>
            <a:endParaRPr lang="en-US" sz="25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620000" cy="5410200"/>
          </a:xfrm>
        </p:spPr>
        <p:txBody>
          <a:bodyPr>
            <a:noAutofit/>
          </a:bodyPr>
          <a:lstStyle/>
          <a:p>
            <a:pPr algn="just"/>
            <a:r>
              <a:rPr lang="en-US" sz="2700" dirty="0" smtClean="0">
                <a:latin typeface="Candara" pitchFamily="34" charset="0"/>
              </a:rPr>
              <a:t>A researcher who recently conversed with some senior </a:t>
            </a:r>
            <a:r>
              <a:rPr lang="en-US" sz="2700" dirty="0" err="1" smtClean="0">
                <a:latin typeface="Candara" pitchFamily="34" charset="0"/>
              </a:rPr>
              <a:t>pharma</a:t>
            </a:r>
            <a:r>
              <a:rPr lang="en-US" sz="2700" dirty="0" smtClean="0">
                <a:latin typeface="Candara" pitchFamily="34" charset="0"/>
              </a:rPr>
              <a:t> industry experts in Nigeria through interviews concluded that the pharmaceutical industry was “</a:t>
            </a:r>
            <a:r>
              <a:rPr lang="en-US" sz="2700" b="1" dirty="0" smtClean="0">
                <a:latin typeface="Candara" pitchFamily="34" charset="0"/>
              </a:rPr>
              <a:t>digitally immature</a:t>
            </a:r>
            <a:r>
              <a:rPr lang="en-US" sz="2700" dirty="0" smtClean="0">
                <a:latin typeface="Candara" pitchFamily="34" charset="0"/>
              </a:rPr>
              <a:t>”!! This was despite cogent evidence that there was an </a:t>
            </a:r>
            <a:r>
              <a:rPr lang="en-US" sz="2700" b="1" dirty="0" smtClean="0">
                <a:latin typeface="Candara" pitchFamily="34" charset="0"/>
              </a:rPr>
              <a:t>awareness</a:t>
            </a:r>
            <a:r>
              <a:rPr lang="en-US" sz="2700" dirty="0" smtClean="0">
                <a:latin typeface="Candara" pitchFamily="34" charset="0"/>
              </a:rPr>
              <a:t> of the concept of digital transformation. The manufacturing process is still exclusively driven by traditional methods of production, such as the use of papers to relay information and manage various shop floor activities that are the dominant features the </a:t>
            </a:r>
            <a:r>
              <a:rPr lang="en-US" sz="2700" dirty="0" err="1" smtClean="0">
                <a:latin typeface="Candara" pitchFamily="34" charset="0"/>
              </a:rPr>
              <a:t>pharma</a:t>
            </a:r>
            <a:r>
              <a:rPr lang="en-US" sz="2700" dirty="0" smtClean="0">
                <a:latin typeface="Candara" pitchFamily="34" charset="0"/>
              </a:rPr>
              <a:t> industry, in general, has been associated. </a:t>
            </a: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762000"/>
            <a:ext cx="7696200" cy="5410200"/>
          </a:xfrm>
        </p:spPr>
        <p:txBody>
          <a:bodyPr>
            <a:noAutofit/>
          </a:bodyPr>
          <a:lstStyle/>
          <a:p>
            <a:pPr algn="just">
              <a:buNone/>
            </a:pPr>
            <a:r>
              <a:rPr lang="en-US" sz="2800" dirty="0" smtClean="0">
                <a:latin typeface="Candara" pitchFamily="34" charset="0"/>
              </a:rPr>
              <a:t>	In this context, the use of less sophisticated tools was found to be the dominant approach as compared to </a:t>
            </a:r>
            <a:r>
              <a:rPr lang="en-US" sz="2800" b="1" dirty="0" smtClean="0">
                <a:latin typeface="Candara" pitchFamily="34" charset="0"/>
              </a:rPr>
              <a:t>the use of advanced</a:t>
            </a:r>
            <a:r>
              <a:rPr lang="en-US" sz="2800" dirty="0" smtClean="0">
                <a:latin typeface="Candara" pitchFamily="34" charset="0"/>
              </a:rPr>
              <a:t> </a:t>
            </a:r>
            <a:r>
              <a:rPr lang="en-US" sz="2800" b="1" dirty="0" smtClean="0">
                <a:latin typeface="Candara" pitchFamily="34" charset="0"/>
              </a:rPr>
              <a:t>digital tools elsewhere</a:t>
            </a:r>
            <a:r>
              <a:rPr lang="en-US" sz="2800" dirty="0" smtClean="0">
                <a:latin typeface="Candara" pitchFamily="34" charset="0"/>
              </a:rPr>
              <a:t>. Also, no major production management and control system (e.g. manufacturing execution </a:t>
            </a:r>
            <a:r>
              <a:rPr lang="en-US" sz="2800" dirty="0" smtClean="0">
                <a:latin typeface="Candara" pitchFamily="34" charset="0"/>
              </a:rPr>
              <a:t>system) or equipment </a:t>
            </a:r>
            <a:r>
              <a:rPr lang="en-US" sz="2800" dirty="0" smtClean="0">
                <a:latin typeface="Candara" pitchFamily="34" charset="0"/>
              </a:rPr>
              <a:t>management system (e.g. computerized maintenance management system) </a:t>
            </a:r>
            <a:r>
              <a:rPr lang="en-US" sz="2800" dirty="0" smtClean="0">
                <a:latin typeface="Candara" pitchFamily="34" charset="0"/>
              </a:rPr>
              <a:t>were </a:t>
            </a:r>
            <a:r>
              <a:rPr lang="en-US" sz="2800" dirty="0" smtClean="0">
                <a:latin typeface="Candara" pitchFamily="34" charset="0"/>
              </a:rPr>
              <a:t>found to be of current use and application in the </a:t>
            </a:r>
            <a:r>
              <a:rPr lang="en-US" sz="2800" dirty="0" err="1" smtClean="0">
                <a:latin typeface="Candara" pitchFamily="34" charset="0"/>
              </a:rPr>
              <a:t>pharma</a:t>
            </a:r>
            <a:r>
              <a:rPr lang="en-US" sz="2800" dirty="0" smtClean="0">
                <a:latin typeface="Candara" pitchFamily="34" charset="0"/>
              </a:rPr>
              <a:t> environment of most companies in Nigeria.</a:t>
            </a:r>
          </a:p>
          <a:p>
            <a:pPr lvl="0" algn="just"/>
            <a:endParaRPr lang="en-US" sz="2800" dirty="0" smtClean="0">
              <a:latin typeface="Candara" pitchFamily="34" charset="0"/>
            </a:endParaRPr>
          </a:p>
          <a:p>
            <a:pPr lvl="0" algn="just"/>
            <a:endParaRPr lang="en-US" sz="28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772400" cy="5410200"/>
          </a:xfrm>
        </p:spPr>
        <p:txBody>
          <a:bodyPr>
            <a:noAutofit/>
          </a:bodyPr>
          <a:lstStyle/>
          <a:p>
            <a:pPr lvl="0" algn="just"/>
            <a:r>
              <a:rPr lang="en-US" sz="2800" dirty="0" smtClean="0">
                <a:latin typeface="Candara" pitchFamily="34" charset="0"/>
              </a:rPr>
              <a:t>Challenges to a digital transformation mindset include:</a:t>
            </a:r>
          </a:p>
          <a:p>
            <a:pPr marL="1143000" lvl="0" algn="just">
              <a:buFont typeface="Candara" pitchFamily="34" charset="0"/>
              <a:buChar char="−"/>
            </a:pPr>
            <a:r>
              <a:rPr lang="en-US" sz="2800" b="1" dirty="0" smtClean="0">
                <a:latin typeface="Candara" pitchFamily="34" charset="0"/>
              </a:rPr>
              <a:t>General </a:t>
            </a:r>
            <a:r>
              <a:rPr lang="en-US" sz="2800" dirty="0" smtClean="0">
                <a:latin typeface="Candara" pitchFamily="34" charset="0"/>
              </a:rPr>
              <a:t>barriers/challenges identified as poor infrastructural developments, lack of investments and resources, and</a:t>
            </a:r>
          </a:p>
          <a:p>
            <a:pPr marL="1143000" lvl="0" algn="just">
              <a:buFont typeface="Candara" pitchFamily="34" charset="0"/>
              <a:buChar char="−"/>
            </a:pPr>
            <a:r>
              <a:rPr lang="en-US" sz="2800" b="1" dirty="0" smtClean="0">
                <a:latin typeface="Candara" pitchFamily="34" charset="0"/>
              </a:rPr>
              <a:t>Industry –</a:t>
            </a:r>
            <a:r>
              <a:rPr lang="en-US" sz="2800" dirty="0" smtClean="0">
                <a:latin typeface="Candara" pitchFamily="34" charset="0"/>
              </a:rPr>
              <a:t> specific barriers/challenges identified as knowledge gap, lack of expertise, and regulatory hurdles.</a:t>
            </a:r>
          </a:p>
          <a:p>
            <a:pPr algn="just">
              <a:buNone/>
            </a:pPr>
            <a:r>
              <a:rPr lang="en-US" sz="2800" dirty="0" smtClean="0">
                <a:latin typeface="Candara" pitchFamily="34" charset="0"/>
              </a:rPr>
              <a:t>	These challenges would make it difficult for Nigerian </a:t>
            </a:r>
            <a:r>
              <a:rPr lang="en-US" sz="2800" dirty="0" err="1" smtClean="0">
                <a:latin typeface="Candara" pitchFamily="34" charset="0"/>
              </a:rPr>
              <a:t>pharma</a:t>
            </a:r>
            <a:r>
              <a:rPr lang="en-US" sz="2800" dirty="0" smtClean="0">
                <a:latin typeface="Candara" pitchFamily="34" charset="0"/>
              </a:rPr>
              <a:t> companies to embrace the </a:t>
            </a:r>
            <a:r>
              <a:rPr lang="en-US" sz="2800" dirty="0" err="1" smtClean="0">
                <a:latin typeface="Candara" pitchFamily="34" charset="0"/>
              </a:rPr>
              <a:t>pharma</a:t>
            </a:r>
            <a:r>
              <a:rPr lang="en-US" sz="2800" dirty="0" smtClean="0">
                <a:latin typeface="Candara" pitchFamily="34" charset="0"/>
              </a:rPr>
              <a:t> 4.0 model. </a:t>
            </a:r>
            <a:endParaRPr lang="en-US" sz="28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848600" cy="5638800"/>
          </a:xfrm>
        </p:spPr>
        <p:txBody>
          <a:bodyPr>
            <a:noAutofit/>
          </a:bodyPr>
          <a:lstStyle/>
          <a:p>
            <a:pPr lvl="0" algn="just"/>
            <a:r>
              <a:rPr lang="en-US" sz="2600" dirty="0" smtClean="0">
                <a:latin typeface="Candara" pitchFamily="34" charset="0"/>
              </a:rPr>
              <a:t>Digital transformation in the </a:t>
            </a:r>
            <a:r>
              <a:rPr lang="en-US" sz="2600" dirty="0" err="1" smtClean="0">
                <a:latin typeface="Candara" pitchFamily="34" charset="0"/>
              </a:rPr>
              <a:t>Pharm</a:t>
            </a:r>
            <a:r>
              <a:rPr lang="en-US" sz="2600" dirty="0" smtClean="0">
                <a:latin typeface="Candara" pitchFamily="34" charset="0"/>
              </a:rPr>
              <a:t> industry would come with the potential to achieve </a:t>
            </a:r>
            <a:r>
              <a:rPr lang="en-US" sz="2600" b="1" dirty="0" smtClean="0">
                <a:latin typeface="Candara" pitchFamily="34" charset="0"/>
              </a:rPr>
              <a:t>operational</a:t>
            </a:r>
            <a:r>
              <a:rPr lang="en-US" sz="2600" dirty="0" smtClean="0">
                <a:latin typeface="Candara" pitchFamily="34" charset="0"/>
              </a:rPr>
              <a:t> excellence, which would be measured in terms of:</a:t>
            </a:r>
          </a:p>
          <a:p>
            <a:pPr marL="1143000" lvl="0" algn="just">
              <a:buFont typeface="Candara" pitchFamily="34" charset="0"/>
              <a:buChar char="−"/>
            </a:pPr>
            <a:r>
              <a:rPr lang="en-US" sz="2600" dirty="0" smtClean="0">
                <a:latin typeface="Candara" pitchFamily="34" charset="0"/>
              </a:rPr>
              <a:t>Reduced waste,</a:t>
            </a:r>
          </a:p>
          <a:p>
            <a:pPr marL="1143000" lvl="0" algn="just">
              <a:buFont typeface="Candara" pitchFamily="34" charset="0"/>
              <a:buChar char="−"/>
            </a:pPr>
            <a:r>
              <a:rPr lang="en-US" sz="2600" dirty="0" smtClean="0">
                <a:latin typeface="Candara" pitchFamily="34" charset="0"/>
              </a:rPr>
              <a:t>Decreased error/batch defect rate</a:t>
            </a:r>
          </a:p>
          <a:p>
            <a:pPr marL="1143000" lvl="0" algn="just">
              <a:buFont typeface="Candara" pitchFamily="34" charset="0"/>
              <a:buChar char="−"/>
            </a:pPr>
            <a:r>
              <a:rPr lang="en-US" sz="2600" dirty="0" smtClean="0">
                <a:latin typeface="Candara" pitchFamily="34" charset="0"/>
              </a:rPr>
              <a:t>Improved product quality</a:t>
            </a:r>
          </a:p>
          <a:p>
            <a:pPr marL="1143000" lvl="0" algn="just">
              <a:buFont typeface="Candara" pitchFamily="34" charset="0"/>
              <a:buChar char="−"/>
            </a:pPr>
            <a:r>
              <a:rPr lang="en-US" sz="2600" dirty="0" smtClean="0">
                <a:latin typeface="Candara" pitchFamily="34" charset="0"/>
              </a:rPr>
              <a:t>Less equipment downtime, etc</a:t>
            </a:r>
          </a:p>
          <a:p>
            <a:pPr algn="just">
              <a:buNone/>
            </a:pPr>
            <a:r>
              <a:rPr lang="en-US" sz="2600" dirty="0" smtClean="0">
                <a:latin typeface="Candara" pitchFamily="34" charset="0"/>
              </a:rPr>
              <a:t>	These would contribute to </a:t>
            </a:r>
            <a:r>
              <a:rPr lang="en-US" sz="2600" b="1" dirty="0" smtClean="0">
                <a:latin typeface="Candara" pitchFamily="34" charset="0"/>
              </a:rPr>
              <a:t>business</a:t>
            </a:r>
            <a:r>
              <a:rPr lang="en-US" sz="2600" dirty="0" smtClean="0">
                <a:latin typeface="Candara" pitchFamily="34" charset="0"/>
              </a:rPr>
              <a:t> excellence by positively impacting the business model, which is generally based on speed to market and competitive pricing that require efficient production and effective cross-functional </a:t>
            </a:r>
            <a:r>
              <a:rPr lang="en-US" sz="2600" b="1" dirty="0" smtClean="0">
                <a:latin typeface="Candara" pitchFamily="34" charset="0"/>
              </a:rPr>
              <a:t>supply chain</a:t>
            </a:r>
            <a:r>
              <a:rPr lang="en-US" sz="2600" dirty="0" smtClean="0">
                <a:latin typeface="Candara" pitchFamily="34" charset="0"/>
              </a:rPr>
              <a:t> integration.</a:t>
            </a:r>
            <a:endParaRPr lang="en-US" sz="2600" dirty="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09600"/>
            <a:ext cx="7772400" cy="5715000"/>
          </a:xfrm>
        </p:spPr>
        <p:txBody>
          <a:bodyPr>
            <a:noAutofit/>
          </a:bodyPr>
          <a:lstStyle/>
          <a:p>
            <a:pPr algn="ctr">
              <a:buNone/>
            </a:pPr>
            <a:r>
              <a:rPr lang="en-US" sz="2800" b="1" dirty="0" smtClean="0">
                <a:solidFill>
                  <a:srgbClr val="002060"/>
                </a:solidFill>
              </a:rPr>
              <a:t>THE PHARMACEUTICAL SUPPLY CHAIN IN THE COUNTRY</a:t>
            </a:r>
            <a:endParaRPr lang="en-US" sz="2800" dirty="0" smtClean="0">
              <a:solidFill>
                <a:srgbClr val="002060"/>
              </a:solidFill>
            </a:endParaRPr>
          </a:p>
          <a:p>
            <a:pPr algn="just"/>
            <a:r>
              <a:rPr lang="en-US" sz="2800" dirty="0" smtClean="0"/>
              <a:t>The pharmaceutical (</a:t>
            </a:r>
            <a:r>
              <a:rPr lang="en-US" sz="2800" dirty="0" err="1" smtClean="0"/>
              <a:t>pharma</a:t>
            </a:r>
            <a:r>
              <a:rPr lang="en-US" sz="2800" dirty="0" smtClean="0"/>
              <a:t>) supply chain serves as a crucial </a:t>
            </a:r>
            <a:r>
              <a:rPr lang="en-US" sz="2800" b="1" dirty="0" smtClean="0"/>
              <a:t>lifeline </a:t>
            </a:r>
            <a:r>
              <a:rPr lang="en-US" sz="2800" dirty="0" smtClean="0"/>
              <a:t>in the health care eco-system, responsible for developing life-saving medicines from production stages to the hands of </a:t>
            </a:r>
            <a:r>
              <a:rPr lang="en-US" sz="2800" dirty="0" smtClean="0"/>
              <a:t>patients. With </a:t>
            </a:r>
            <a:r>
              <a:rPr lang="en-US" sz="2800" dirty="0" smtClean="0"/>
              <a:t>global technology arena witnessing unprecedented strides in digital transformation, there should be enormous potential to recalibrated and enhance Nigeria’s obviously suspect </a:t>
            </a:r>
            <a:r>
              <a:rPr lang="en-US" sz="2800" dirty="0" err="1" smtClean="0"/>
              <a:t>pharma</a:t>
            </a:r>
            <a:r>
              <a:rPr lang="en-US" sz="2800" dirty="0" smtClean="0"/>
              <a:t> supply chain network, which includes West Africa and probably other parts of Africa as well.</a:t>
            </a:r>
            <a:endParaRPr lang="en-US" sz="26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09600"/>
            <a:ext cx="7772400" cy="5715000"/>
          </a:xfrm>
        </p:spPr>
        <p:txBody>
          <a:bodyPr>
            <a:noAutofit/>
          </a:bodyPr>
          <a:lstStyle/>
          <a:p>
            <a:pPr lvl="0" algn="just"/>
            <a:r>
              <a:rPr lang="en-US" sz="2600" dirty="0" smtClean="0">
                <a:latin typeface="Candara" pitchFamily="34" charset="0"/>
              </a:rPr>
              <a:t>This section is to provide a roadmap for stakeholders, with suggested strategies to leverage digital innovations for a resilient and efficient </a:t>
            </a:r>
            <a:r>
              <a:rPr lang="en-US" sz="2600" dirty="0" err="1" smtClean="0">
                <a:latin typeface="Candara" pitchFamily="34" charset="0"/>
              </a:rPr>
              <a:t>pharma</a:t>
            </a:r>
            <a:r>
              <a:rPr lang="en-US" sz="2600" dirty="0" smtClean="0">
                <a:latin typeface="Candara" pitchFamily="34" charset="0"/>
              </a:rPr>
              <a:t> supply chain to elevate healthcare outcomes across the country’s landscape in the arduous movement towards Universal Health Care (UHC). The </a:t>
            </a:r>
            <a:r>
              <a:rPr lang="en-US" sz="2600" dirty="0" err="1" smtClean="0">
                <a:latin typeface="Candara" pitchFamily="34" charset="0"/>
              </a:rPr>
              <a:t>pharma</a:t>
            </a:r>
            <a:r>
              <a:rPr lang="en-US" sz="2600" dirty="0" smtClean="0">
                <a:latin typeface="Candara" pitchFamily="34" charset="0"/>
              </a:rPr>
              <a:t> supply chain should seamlessly </a:t>
            </a:r>
            <a:r>
              <a:rPr lang="en-US" sz="2600" b="1" dirty="0" smtClean="0">
                <a:latin typeface="Candara" pitchFamily="34" charset="0"/>
              </a:rPr>
              <a:t>connect </a:t>
            </a:r>
            <a:r>
              <a:rPr lang="en-US" sz="2600" dirty="0" smtClean="0">
                <a:latin typeface="Candara" pitchFamily="34" charset="0"/>
              </a:rPr>
              <a:t>a diverse range of stake-holders from drug manufactures to users. There is need to highlight the </a:t>
            </a:r>
            <a:r>
              <a:rPr lang="en-US" sz="2600" b="1" dirty="0" smtClean="0">
                <a:latin typeface="Candara" pitchFamily="34" charset="0"/>
              </a:rPr>
              <a:t>bright horizons </a:t>
            </a:r>
            <a:r>
              <a:rPr lang="en-US" sz="2600" dirty="0" smtClean="0">
                <a:latin typeface="Candara" pitchFamily="34" charset="0"/>
              </a:rPr>
              <a:t>that digital solutions can unveil for the future of Nigeria’s </a:t>
            </a:r>
            <a:r>
              <a:rPr lang="en-US" sz="2600" dirty="0" err="1" smtClean="0">
                <a:latin typeface="Candara" pitchFamily="34" charset="0"/>
              </a:rPr>
              <a:t>pharma</a:t>
            </a:r>
            <a:r>
              <a:rPr lang="en-US" sz="2600" dirty="0" smtClean="0">
                <a:latin typeface="Candara" pitchFamily="34" charset="0"/>
              </a:rPr>
              <a:t> supply chain.</a:t>
            </a:r>
          </a:p>
          <a:p>
            <a:pPr lvl="0" algn="just"/>
            <a:r>
              <a:rPr lang="en-US" sz="2600" dirty="0" smtClean="0">
                <a:latin typeface="Candara" pitchFamily="34" charset="0"/>
              </a:rPr>
              <a:t>Although already largely discussed, there remain some </a:t>
            </a:r>
            <a:r>
              <a:rPr lang="en-US" sz="2600" b="1" dirty="0" smtClean="0">
                <a:latin typeface="Candara" pitchFamily="34" charset="0"/>
              </a:rPr>
              <a:t>specific</a:t>
            </a:r>
            <a:r>
              <a:rPr lang="en-US" sz="2600" dirty="0" smtClean="0">
                <a:latin typeface="Candara" pitchFamily="34" charset="0"/>
              </a:rPr>
              <a:t> challenges that militate against a robust supply chain in the country:</a:t>
            </a:r>
          </a:p>
          <a:p>
            <a:pPr lvl="0" algn="just"/>
            <a:endParaRPr lang="en-US" sz="2600" dirty="0" smtClean="0">
              <a:latin typeface="Candara" pitchFamily="34" charset="0"/>
            </a:endParaRPr>
          </a:p>
        </p:txBody>
      </p:sp>
    </p:spTree>
    <p:extLst>
      <p:ext uri="{BB962C8B-B14F-4D97-AF65-F5344CB8AC3E}">
        <p14:creationId xmlns:p14="http://schemas.microsoft.com/office/powerpoint/2010/main" xmlns="" val="52932702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871</TotalTime>
  <Words>10300</Words>
  <Application>Microsoft Office PowerPoint</Application>
  <PresentationFormat>On-screen Show (4:3)</PresentationFormat>
  <Paragraphs>369</Paragraphs>
  <Slides>126</Slides>
  <Notes>0</Notes>
  <HiddenSlides>0</HiddenSlides>
  <MMClips>0</MMClips>
  <ScaleCrop>false</ScaleCrop>
  <HeadingPairs>
    <vt:vector size="4" baseType="variant">
      <vt:variant>
        <vt:lpstr>Theme</vt:lpstr>
      </vt:variant>
      <vt:variant>
        <vt:i4>1</vt:i4>
      </vt:variant>
      <vt:variant>
        <vt:lpstr>Slide Titles</vt:lpstr>
      </vt:variant>
      <vt:variant>
        <vt:i4>126</vt:i4>
      </vt:variant>
    </vt:vector>
  </HeadingPairs>
  <TitlesOfParts>
    <vt:vector size="127" baseType="lpstr">
      <vt:lpstr>Office Theme</vt:lpstr>
      <vt:lpstr>THE ROLES OF DIGITAL TECHNOLOGIES AND INNOVATIONS IN ACHIEVING UNIVERSAL HEALTH COVERAGE – THE NIGERIA INDUSTRIAL PHARMACY PERSPECTIVES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lpstr>Slide 116</vt:lpstr>
      <vt:lpstr>Slide 117</vt:lpstr>
      <vt:lpstr>Slide 118</vt:lpstr>
      <vt:lpstr>Slide 119</vt:lpstr>
      <vt:lpstr>Slide 120</vt:lpstr>
      <vt:lpstr>Slide 121</vt:lpstr>
      <vt:lpstr>Slide 122</vt:lpstr>
      <vt:lpstr>Slide 123</vt:lpstr>
      <vt:lpstr>Slide 124</vt:lpstr>
      <vt:lpstr>Slide 125</vt:lpstr>
      <vt:lpstr>Slide 126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PILOT SCALE PRODUCTION</dc:title>
  <dc:creator>USER</dc:creator>
  <cp:lastModifiedBy>Feranmite</cp:lastModifiedBy>
  <cp:revision>413</cp:revision>
  <dcterms:created xsi:type="dcterms:W3CDTF">2007-04-26T00:47:09Z</dcterms:created>
  <dcterms:modified xsi:type="dcterms:W3CDTF">2024-06-06T10:24:08Z</dcterms:modified>
</cp:coreProperties>
</file>