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2" r:id="rId2"/>
  </p:sldMasterIdLst>
  <p:notesMasterIdLst>
    <p:notesMasterId r:id="rId52"/>
  </p:notesMasterIdLst>
  <p:sldIdLst>
    <p:sldId id="416" r:id="rId3"/>
    <p:sldId id="410" r:id="rId4"/>
    <p:sldId id="400" r:id="rId5"/>
    <p:sldId id="468" r:id="rId6"/>
    <p:sldId id="469" r:id="rId7"/>
    <p:sldId id="471" r:id="rId8"/>
    <p:sldId id="411" r:id="rId9"/>
    <p:sldId id="456" r:id="rId10"/>
    <p:sldId id="457" r:id="rId11"/>
    <p:sldId id="412" r:id="rId12"/>
    <p:sldId id="413" r:id="rId13"/>
    <p:sldId id="414" r:id="rId14"/>
    <p:sldId id="415" r:id="rId15"/>
    <p:sldId id="417" r:id="rId16"/>
    <p:sldId id="408" r:id="rId17"/>
    <p:sldId id="409" r:id="rId18"/>
    <p:sldId id="474" r:id="rId19"/>
    <p:sldId id="472" r:id="rId20"/>
    <p:sldId id="419" r:id="rId21"/>
    <p:sldId id="353" r:id="rId22"/>
    <p:sldId id="455" r:id="rId23"/>
    <p:sldId id="420" r:id="rId24"/>
    <p:sldId id="437" r:id="rId25"/>
    <p:sldId id="438" r:id="rId26"/>
    <p:sldId id="439" r:id="rId27"/>
    <p:sldId id="491" r:id="rId28"/>
    <p:sldId id="492" r:id="rId29"/>
    <p:sldId id="493" r:id="rId30"/>
    <p:sldId id="428" r:id="rId31"/>
    <p:sldId id="450" r:id="rId32"/>
    <p:sldId id="421" r:id="rId33"/>
    <p:sldId id="475" r:id="rId34"/>
    <p:sldId id="464" r:id="rId35"/>
    <p:sldId id="424" r:id="rId36"/>
    <p:sldId id="476" r:id="rId37"/>
    <p:sldId id="479" r:id="rId38"/>
    <p:sldId id="477" r:id="rId39"/>
    <p:sldId id="478" r:id="rId40"/>
    <p:sldId id="480" r:id="rId41"/>
    <p:sldId id="481" r:id="rId42"/>
    <p:sldId id="487" r:id="rId43"/>
    <p:sldId id="488" r:id="rId44"/>
    <p:sldId id="489" r:id="rId45"/>
    <p:sldId id="490" r:id="rId46"/>
    <p:sldId id="485" r:id="rId47"/>
    <p:sldId id="486" r:id="rId48"/>
    <p:sldId id="452" r:id="rId49"/>
    <p:sldId id="458" r:id="rId50"/>
    <p:sldId id="454"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22642-E723-4303-91A5-B3D5614C21D5}" v="1157" dt="2024-06-05T02:10:51.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6467" autoAdjust="0"/>
  </p:normalViewPr>
  <p:slideViewPr>
    <p:cSldViewPr>
      <p:cViewPr varScale="1">
        <p:scale>
          <a:sx n="55" d="100"/>
          <a:sy n="55" d="100"/>
        </p:scale>
        <p:origin x="1076"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40580-AF00-41F9-9BD0-B6A409F020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58759C-F4F8-46DA-B254-030495CE1A8B}">
      <dgm:prSet/>
      <dgm:spPr/>
      <dgm:t>
        <a:bodyPr/>
        <a:lstStyle/>
        <a:p>
          <a:r>
            <a:rPr lang="en-US"/>
            <a:t>Presented by</a:t>
          </a:r>
        </a:p>
      </dgm:t>
    </dgm:pt>
    <dgm:pt modelId="{B56A5DBA-DCEB-44F4-9DAE-423CCBD27F81}" type="parTrans" cxnId="{0CD186F0-F0A9-4F4F-BBA6-E5549AA2953B}">
      <dgm:prSet/>
      <dgm:spPr/>
      <dgm:t>
        <a:bodyPr/>
        <a:lstStyle/>
        <a:p>
          <a:endParaRPr lang="en-US"/>
        </a:p>
      </dgm:t>
    </dgm:pt>
    <dgm:pt modelId="{C0045EAF-474F-415D-9518-51026289653D}" type="sibTrans" cxnId="{0CD186F0-F0A9-4F4F-BBA6-E5549AA2953B}">
      <dgm:prSet/>
      <dgm:spPr/>
      <dgm:t>
        <a:bodyPr/>
        <a:lstStyle/>
        <a:p>
          <a:endParaRPr lang="en-US"/>
        </a:p>
      </dgm:t>
    </dgm:pt>
    <dgm:pt modelId="{8D202436-DF6A-4ADB-B66B-C03184DDEC6C}">
      <dgm:prSet/>
      <dgm:spPr/>
      <dgm:t>
        <a:bodyPr/>
        <a:lstStyle/>
        <a:p>
          <a:r>
            <a:rPr lang="en-US"/>
            <a:t>Pharm. (Mrs.) Yedunni Adenuga</a:t>
          </a:r>
        </a:p>
      </dgm:t>
    </dgm:pt>
    <dgm:pt modelId="{32B5391B-CE11-48C6-B65E-779853BC1DE1}" type="parTrans" cxnId="{D3EDD6C9-CE6A-4FE8-822F-4188F1CC608A}">
      <dgm:prSet/>
      <dgm:spPr/>
      <dgm:t>
        <a:bodyPr/>
        <a:lstStyle/>
        <a:p>
          <a:endParaRPr lang="en-US"/>
        </a:p>
      </dgm:t>
    </dgm:pt>
    <dgm:pt modelId="{7EB97587-8FE0-4008-9D9E-28B576F74866}" type="sibTrans" cxnId="{D3EDD6C9-CE6A-4FE8-822F-4188F1CC608A}">
      <dgm:prSet/>
      <dgm:spPr/>
      <dgm:t>
        <a:bodyPr/>
        <a:lstStyle/>
        <a:p>
          <a:endParaRPr lang="en-US"/>
        </a:p>
      </dgm:t>
    </dgm:pt>
    <dgm:pt modelId="{C937CDE9-AB3B-4E32-AB01-A47F75049679}">
      <dgm:prSet/>
      <dgm:spPr/>
      <dgm:t>
        <a:bodyPr/>
        <a:lstStyle/>
        <a:p>
          <a:r>
            <a:rPr lang="en-US" dirty="0"/>
            <a:t>Director Narcotics and Controlled Substances Directorate</a:t>
          </a:r>
        </a:p>
      </dgm:t>
    </dgm:pt>
    <dgm:pt modelId="{7589DD96-E2E0-4952-B301-418281FA63A7}" type="parTrans" cxnId="{2996472E-ACF4-4810-A1D1-69CA501A3C24}">
      <dgm:prSet/>
      <dgm:spPr/>
      <dgm:t>
        <a:bodyPr/>
        <a:lstStyle/>
        <a:p>
          <a:endParaRPr lang="en-US"/>
        </a:p>
      </dgm:t>
    </dgm:pt>
    <dgm:pt modelId="{E6BD7433-DAFA-4411-9329-98A3FF1EDB6D}" type="sibTrans" cxnId="{2996472E-ACF4-4810-A1D1-69CA501A3C24}">
      <dgm:prSet/>
      <dgm:spPr/>
      <dgm:t>
        <a:bodyPr/>
        <a:lstStyle/>
        <a:p>
          <a:endParaRPr lang="en-US"/>
        </a:p>
      </dgm:t>
    </dgm:pt>
    <dgm:pt modelId="{EB67E76C-4759-456A-A71C-D49285B9CD66}">
      <dgm:prSet/>
      <dgm:spPr/>
      <dgm:t>
        <a:bodyPr/>
        <a:lstStyle/>
        <a:p>
          <a:endParaRPr lang="en-US" dirty="0"/>
        </a:p>
      </dgm:t>
    </dgm:pt>
    <dgm:pt modelId="{29EE486A-D9DC-4928-9657-0DFDB5B96FEC}" type="parTrans" cxnId="{F0F992F9-3F91-4849-A817-C785206856EA}">
      <dgm:prSet/>
      <dgm:spPr/>
      <dgm:t>
        <a:bodyPr/>
        <a:lstStyle/>
        <a:p>
          <a:endParaRPr lang="en-US"/>
        </a:p>
      </dgm:t>
    </dgm:pt>
    <dgm:pt modelId="{6E900547-28A5-4BFB-B163-45AD5AC758D5}" type="sibTrans" cxnId="{F0F992F9-3F91-4849-A817-C785206856EA}">
      <dgm:prSet/>
      <dgm:spPr/>
      <dgm:t>
        <a:bodyPr/>
        <a:lstStyle/>
        <a:p>
          <a:endParaRPr lang="en-US"/>
        </a:p>
      </dgm:t>
    </dgm:pt>
    <dgm:pt modelId="{AD9A69FA-F8FE-4DF8-90EB-156D37E7DEB0}">
      <dgm:prSet/>
      <dgm:spPr/>
      <dgm:t>
        <a:bodyPr/>
        <a:lstStyle/>
        <a:p>
          <a:r>
            <a:rPr lang="en-NG"/>
            <a:t>27</a:t>
          </a:r>
          <a:r>
            <a:rPr lang="en-NG" baseline="30000"/>
            <a:t>th</a:t>
          </a:r>
          <a:r>
            <a:rPr lang="en-NG"/>
            <a:t> Annual Conference of the Association of Industrial Pharmacists of Nigeria (NAIP)</a:t>
          </a:r>
        </a:p>
      </dgm:t>
    </dgm:pt>
    <dgm:pt modelId="{1C5B82CD-F694-4881-92DB-175DDE954FCB}" type="parTrans" cxnId="{9C8518CA-782B-4E3E-BD8F-D14D1656DDB0}">
      <dgm:prSet/>
      <dgm:spPr/>
      <dgm:t>
        <a:bodyPr/>
        <a:lstStyle/>
        <a:p>
          <a:endParaRPr lang="en-NG"/>
        </a:p>
      </dgm:t>
    </dgm:pt>
    <dgm:pt modelId="{8B84018B-4AE2-4764-9DA2-4DD455A485E8}" type="sibTrans" cxnId="{9C8518CA-782B-4E3E-BD8F-D14D1656DDB0}">
      <dgm:prSet/>
      <dgm:spPr/>
      <dgm:t>
        <a:bodyPr/>
        <a:lstStyle/>
        <a:p>
          <a:endParaRPr lang="en-NG"/>
        </a:p>
      </dgm:t>
    </dgm:pt>
    <dgm:pt modelId="{C93BE447-9772-43A0-B814-E57A442AA5B3}">
      <dgm:prSet/>
      <dgm:spPr/>
      <dgm:t>
        <a:bodyPr/>
        <a:lstStyle/>
        <a:p>
          <a:r>
            <a:rPr lang="en-NG"/>
            <a:t>7</a:t>
          </a:r>
          <a:r>
            <a:rPr lang="en-NG" baseline="30000"/>
            <a:t>th</a:t>
          </a:r>
          <a:r>
            <a:rPr lang="en-NG"/>
            <a:t> June 2024</a:t>
          </a:r>
        </a:p>
      </dgm:t>
    </dgm:pt>
    <dgm:pt modelId="{3D2EA0E6-85E8-49CC-AFF9-29F8E70FA424}" type="parTrans" cxnId="{4AD10EF1-FC5B-41B5-B741-236025DFF9A9}">
      <dgm:prSet/>
      <dgm:spPr/>
      <dgm:t>
        <a:bodyPr/>
        <a:lstStyle/>
        <a:p>
          <a:endParaRPr lang="en-NG"/>
        </a:p>
      </dgm:t>
    </dgm:pt>
    <dgm:pt modelId="{36852D42-DE26-479B-8F2D-8164BF693F9E}" type="sibTrans" cxnId="{4AD10EF1-FC5B-41B5-B741-236025DFF9A9}">
      <dgm:prSet/>
      <dgm:spPr/>
      <dgm:t>
        <a:bodyPr/>
        <a:lstStyle/>
        <a:p>
          <a:endParaRPr lang="en-NG"/>
        </a:p>
      </dgm:t>
    </dgm:pt>
    <dgm:pt modelId="{62574B11-F547-429D-A228-15C9297EE6DD}" type="pres">
      <dgm:prSet presAssocID="{DD140580-AF00-41F9-9BD0-B6A409F02070}" presName="vert0" presStyleCnt="0">
        <dgm:presLayoutVars>
          <dgm:dir/>
          <dgm:animOne val="branch"/>
          <dgm:animLvl val="lvl"/>
        </dgm:presLayoutVars>
      </dgm:prSet>
      <dgm:spPr/>
    </dgm:pt>
    <dgm:pt modelId="{4FD2E8B2-25C4-4945-A512-317DFE0114F9}" type="pres">
      <dgm:prSet presAssocID="{EF58759C-F4F8-46DA-B254-030495CE1A8B}" presName="thickLine" presStyleLbl="alignNode1" presStyleIdx="0" presStyleCnt="6"/>
      <dgm:spPr/>
    </dgm:pt>
    <dgm:pt modelId="{7AF9A39C-53BB-4954-BFE0-A07282FE1B81}" type="pres">
      <dgm:prSet presAssocID="{EF58759C-F4F8-46DA-B254-030495CE1A8B}" presName="horz1" presStyleCnt="0"/>
      <dgm:spPr/>
    </dgm:pt>
    <dgm:pt modelId="{7C579C32-A19E-416A-8E72-A7935683E3DA}" type="pres">
      <dgm:prSet presAssocID="{EF58759C-F4F8-46DA-B254-030495CE1A8B}" presName="tx1" presStyleLbl="revTx" presStyleIdx="0" presStyleCnt="6"/>
      <dgm:spPr/>
    </dgm:pt>
    <dgm:pt modelId="{11310260-85DD-49D6-8C0A-6B6D9EBE5F3F}" type="pres">
      <dgm:prSet presAssocID="{EF58759C-F4F8-46DA-B254-030495CE1A8B}" presName="vert1" presStyleCnt="0"/>
      <dgm:spPr/>
    </dgm:pt>
    <dgm:pt modelId="{EBDADA49-B6C0-4DFE-B8A6-49FFCB392595}" type="pres">
      <dgm:prSet presAssocID="{8D202436-DF6A-4ADB-B66B-C03184DDEC6C}" presName="thickLine" presStyleLbl="alignNode1" presStyleIdx="1" presStyleCnt="6"/>
      <dgm:spPr/>
    </dgm:pt>
    <dgm:pt modelId="{F8A49A4A-89D9-49B9-871D-B98704B2878F}" type="pres">
      <dgm:prSet presAssocID="{8D202436-DF6A-4ADB-B66B-C03184DDEC6C}" presName="horz1" presStyleCnt="0"/>
      <dgm:spPr/>
    </dgm:pt>
    <dgm:pt modelId="{93958578-845E-4E6D-9408-B89C05963610}" type="pres">
      <dgm:prSet presAssocID="{8D202436-DF6A-4ADB-B66B-C03184DDEC6C}" presName="tx1" presStyleLbl="revTx" presStyleIdx="1" presStyleCnt="6"/>
      <dgm:spPr/>
    </dgm:pt>
    <dgm:pt modelId="{9FE65DE7-9AD7-4C65-A21E-5E9622BE4FB2}" type="pres">
      <dgm:prSet presAssocID="{8D202436-DF6A-4ADB-B66B-C03184DDEC6C}" presName="vert1" presStyleCnt="0"/>
      <dgm:spPr/>
    </dgm:pt>
    <dgm:pt modelId="{C040FB54-01C0-4161-BB4D-4BA7A1CB5CA4}" type="pres">
      <dgm:prSet presAssocID="{C937CDE9-AB3B-4E32-AB01-A47F75049679}" presName="thickLine" presStyleLbl="alignNode1" presStyleIdx="2" presStyleCnt="6"/>
      <dgm:spPr/>
    </dgm:pt>
    <dgm:pt modelId="{D63B115C-CE6D-4978-A266-0BBBAE40FCEB}" type="pres">
      <dgm:prSet presAssocID="{C937CDE9-AB3B-4E32-AB01-A47F75049679}" presName="horz1" presStyleCnt="0"/>
      <dgm:spPr/>
    </dgm:pt>
    <dgm:pt modelId="{ED2BF449-0A74-4BC4-8DED-7D1BF711DEB4}" type="pres">
      <dgm:prSet presAssocID="{C937CDE9-AB3B-4E32-AB01-A47F75049679}" presName="tx1" presStyleLbl="revTx" presStyleIdx="2" presStyleCnt="6"/>
      <dgm:spPr/>
    </dgm:pt>
    <dgm:pt modelId="{7F1FB490-E1F5-48B8-B333-23161AD782F8}" type="pres">
      <dgm:prSet presAssocID="{C937CDE9-AB3B-4E32-AB01-A47F75049679}" presName="vert1" presStyleCnt="0"/>
      <dgm:spPr/>
    </dgm:pt>
    <dgm:pt modelId="{C2CA205A-57B9-4444-953E-64C8E121DE1E}" type="pres">
      <dgm:prSet presAssocID="{EB67E76C-4759-456A-A71C-D49285B9CD66}" presName="thickLine" presStyleLbl="alignNode1" presStyleIdx="3" presStyleCnt="6"/>
      <dgm:spPr/>
    </dgm:pt>
    <dgm:pt modelId="{E734B166-EC46-465C-A5DA-94CB8FE0910F}" type="pres">
      <dgm:prSet presAssocID="{EB67E76C-4759-456A-A71C-D49285B9CD66}" presName="horz1" presStyleCnt="0"/>
      <dgm:spPr/>
    </dgm:pt>
    <dgm:pt modelId="{108D1B0A-1FFD-48BC-B4B1-4870EF1EC706}" type="pres">
      <dgm:prSet presAssocID="{EB67E76C-4759-456A-A71C-D49285B9CD66}" presName="tx1" presStyleLbl="revTx" presStyleIdx="3" presStyleCnt="6"/>
      <dgm:spPr/>
    </dgm:pt>
    <dgm:pt modelId="{88BAAEB5-76D0-4B33-8330-136A940BC1D6}" type="pres">
      <dgm:prSet presAssocID="{EB67E76C-4759-456A-A71C-D49285B9CD66}" presName="vert1" presStyleCnt="0"/>
      <dgm:spPr/>
    </dgm:pt>
    <dgm:pt modelId="{0B6C272A-9FDA-4705-8A18-50F651222F01}" type="pres">
      <dgm:prSet presAssocID="{AD9A69FA-F8FE-4DF8-90EB-156D37E7DEB0}" presName="thickLine" presStyleLbl="alignNode1" presStyleIdx="4" presStyleCnt="6"/>
      <dgm:spPr/>
    </dgm:pt>
    <dgm:pt modelId="{458FC954-32C0-4840-9140-B3369B640780}" type="pres">
      <dgm:prSet presAssocID="{AD9A69FA-F8FE-4DF8-90EB-156D37E7DEB0}" presName="horz1" presStyleCnt="0"/>
      <dgm:spPr/>
    </dgm:pt>
    <dgm:pt modelId="{8ECCC16C-79B2-496A-A95C-3DE8C9AF1709}" type="pres">
      <dgm:prSet presAssocID="{AD9A69FA-F8FE-4DF8-90EB-156D37E7DEB0}" presName="tx1" presStyleLbl="revTx" presStyleIdx="4" presStyleCnt="6"/>
      <dgm:spPr/>
    </dgm:pt>
    <dgm:pt modelId="{0B131A46-1EBA-4815-A778-05889FA25F3A}" type="pres">
      <dgm:prSet presAssocID="{AD9A69FA-F8FE-4DF8-90EB-156D37E7DEB0}" presName="vert1" presStyleCnt="0"/>
      <dgm:spPr/>
    </dgm:pt>
    <dgm:pt modelId="{D1E030A3-B079-4831-ABDD-EC625563B04B}" type="pres">
      <dgm:prSet presAssocID="{C93BE447-9772-43A0-B814-E57A442AA5B3}" presName="thickLine" presStyleLbl="alignNode1" presStyleIdx="5" presStyleCnt="6"/>
      <dgm:spPr/>
    </dgm:pt>
    <dgm:pt modelId="{AE32DFB6-9D5A-4E6D-93B0-54FABF5CFCCA}" type="pres">
      <dgm:prSet presAssocID="{C93BE447-9772-43A0-B814-E57A442AA5B3}" presName="horz1" presStyleCnt="0"/>
      <dgm:spPr/>
    </dgm:pt>
    <dgm:pt modelId="{CF5393EF-1AC0-46C1-9B58-2E3E38F7E39F}" type="pres">
      <dgm:prSet presAssocID="{C93BE447-9772-43A0-B814-E57A442AA5B3}" presName="tx1" presStyleLbl="revTx" presStyleIdx="5" presStyleCnt="6"/>
      <dgm:spPr/>
    </dgm:pt>
    <dgm:pt modelId="{57912978-DB7C-4FFC-A383-888E4DBDA050}" type="pres">
      <dgm:prSet presAssocID="{C93BE447-9772-43A0-B814-E57A442AA5B3}" presName="vert1" presStyleCnt="0"/>
      <dgm:spPr/>
    </dgm:pt>
  </dgm:ptLst>
  <dgm:cxnLst>
    <dgm:cxn modelId="{2996472E-ACF4-4810-A1D1-69CA501A3C24}" srcId="{DD140580-AF00-41F9-9BD0-B6A409F02070}" destId="{C937CDE9-AB3B-4E32-AB01-A47F75049679}" srcOrd="2" destOrd="0" parTransId="{7589DD96-E2E0-4952-B301-418281FA63A7}" sibTransId="{E6BD7433-DAFA-4411-9329-98A3FF1EDB6D}"/>
    <dgm:cxn modelId="{AFF94541-63BC-4A4E-B2E3-C114480A71CF}" type="presOf" srcId="{C937CDE9-AB3B-4E32-AB01-A47F75049679}" destId="{ED2BF449-0A74-4BC4-8DED-7D1BF711DEB4}" srcOrd="0" destOrd="0" presId="urn:microsoft.com/office/officeart/2008/layout/LinedList"/>
    <dgm:cxn modelId="{F81D7146-DD6D-4F60-A7D8-39E7EE88A7F9}" type="presOf" srcId="{EB67E76C-4759-456A-A71C-D49285B9CD66}" destId="{108D1B0A-1FFD-48BC-B4B1-4870EF1EC706}" srcOrd="0" destOrd="0" presId="urn:microsoft.com/office/officeart/2008/layout/LinedList"/>
    <dgm:cxn modelId="{2ED83449-6177-4F63-8C7B-6D68C7A2321F}" type="presOf" srcId="{EF58759C-F4F8-46DA-B254-030495CE1A8B}" destId="{7C579C32-A19E-416A-8E72-A7935683E3DA}" srcOrd="0" destOrd="0" presId="urn:microsoft.com/office/officeart/2008/layout/LinedList"/>
    <dgm:cxn modelId="{EDEF5A54-03AF-4939-AACD-31FD9E35B9BB}" type="presOf" srcId="{8D202436-DF6A-4ADB-B66B-C03184DDEC6C}" destId="{93958578-845E-4E6D-9408-B89C05963610}" srcOrd="0" destOrd="0" presId="urn:microsoft.com/office/officeart/2008/layout/LinedList"/>
    <dgm:cxn modelId="{09778082-201B-4CA9-AB66-D15C5DAE3231}" type="presOf" srcId="{DD140580-AF00-41F9-9BD0-B6A409F02070}" destId="{62574B11-F547-429D-A228-15C9297EE6DD}" srcOrd="0" destOrd="0" presId="urn:microsoft.com/office/officeart/2008/layout/LinedList"/>
    <dgm:cxn modelId="{D3EDD6C9-CE6A-4FE8-822F-4188F1CC608A}" srcId="{DD140580-AF00-41F9-9BD0-B6A409F02070}" destId="{8D202436-DF6A-4ADB-B66B-C03184DDEC6C}" srcOrd="1" destOrd="0" parTransId="{32B5391B-CE11-48C6-B65E-779853BC1DE1}" sibTransId="{7EB97587-8FE0-4008-9D9E-28B576F74866}"/>
    <dgm:cxn modelId="{9C8518CA-782B-4E3E-BD8F-D14D1656DDB0}" srcId="{DD140580-AF00-41F9-9BD0-B6A409F02070}" destId="{AD9A69FA-F8FE-4DF8-90EB-156D37E7DEB0}" srcOrd="4" destOrd="0" parTransId="{1C5B82CD-F694-4881-92DB-175DDE954FCB}" sibTransId="{8B84018B-4AE2-4764-9DA2-4DD455A485E8}"/>
    <dgm:cxn modelId="{E41E08EC-2CF1-433D-841B-05502FFEB862}" type="presOf" srcId="{C93BE447-9772-43A0-B814-E57A442AA5B3}" destId="{CF5393EF-1AC0-46C1-9B58-2E3E38F7E39F}" srcOrd="0" destOrd="0" presId="urn:microsoft.com/office/officeart/2008/layout/LinedList"/>
    <dgm:cxn modelId="{0CD186F0-F0A9-4F4F-BBA6-E5549AA2953B}" srcId="{DD140580-AF00-41F9-9BD0-B6A409F02070}" destId="{EF58759C-F4F8-46DA-B254-030495CE1A8B}" srcOrd="0" destOrd="0" parTransId="{B56A5DBA-DCEB-44F4-9DAE-423CCBD27F81}" sibTransId="{C0045EAF-474F-415D-9518-51026289653D}"/>
    <dgm:cxn modelId="{4AD10EF1-FC5B-41B5-B741-236025DFF9A9}" srcId="{DD140580-AF00-41F9-9BD0-B6A409F02070}" destId="{C93BE447-9772-43A0-B814-E57A442AA5B3}" srcOrd="5" destOrd="0" parTransId="{3D2EA0E6-85E8-49CC-AFF9-29F8E70FA424}" sibTransId="{36852D42-DE26-479B-8F2D-8164BF693F9E}"/>
    <dgm:cxn modelId="{F0F992F9-3F91-4849-A817-C785206856EA}" srcId="{DD140580-AF00-41F9-9BD0-B6A409F02070}" destId="{EB67E76C-4759-456A-A71C-D49285B9CD66}" srcOrd="3" destOrd="0" parTransId="{29EE486A-D9DC-4928-9657-0DFDB5B96FEC}" sibTransId="{6E900547-28A5-4BFB-B163-45AD5AC758D5}"/>
    <dgm:cxn modelId="{CB43F9FB-478D-4A04-BB7F-45E76B9F513D}" type="presOf" srcId="{AD9A69FA-F8FE-4DF8-90EB-156D37E7DEB0}" destId="{8ECCC16C-79B2-496A-A95C-3DE8C9AF1709}" srcOrd="0" destOrd="0" presId="urn:microsoft.com/office/officeart/2008/layout/LinedList"/>
    <dgm:cxn modelId="{EF2834CA-6BA9-4B06-8FAB-544DF5A15477}" type="presParOf" srcId="{62574B11-F547-429D-A228-15C9297EE6DD}" destId="{4FD2E8B2-25C4-4945-A512-317DFE0114F9}" srcOrd="0" destOrd="0" presId="urn:microsoft.com/office/officeart/2008/layout/LinedList"/>
    <dgm:cxn modelId="{9206492A-2294-4E9F-8026-A93B91F3134C}" type="presParOf" srcId="{62574B11-F547-429D-A228-15C9297EE6DD}" destId="{7AF9A39C-53BB-4954-BFE0-A07282FE1B81}" srcOrd="1" destOrd="0" presId="urn:microsoft.com/office/officeart/2008/layout/LinedList"/>
    <dgm:cxn modelId="{35405017-BD69-4882-B2BF-35839833936B}" type="presParOf" srcId="{7AF9A39C-53BB-4954-BFE0-A07282FE1B81}" destId="{7C579C32-A19E-416A-8E72-A7935683E3DA}" srcOrd="0" destOrd="0" presId="urn:microsoft.com/office/officeart/2008/layout/LinedList"/>
    <dgm:cxn modelId="{1BADBE31-A0DF-4346-BC87-21D69D5A7B8B}" type="presParOf" srcId="{7AF9A39C-53BB-4954-BFE0-A07282FE1B81}" destId="{11310260-85DD-49D6-8C0A-6B6D9EBE5F3F}" srcOrd="1" destOrd="0" presId="urn:microsoft.com/office/officeart/2008/layout/LinedList"/>
    <dgm:cxn modelId="{77FFCE91-915F-46B3-9EF9-525D6D164AFB}" type="presParOf" srcId="{62574B11-F547-429D-A228-15C9297EE6DD}" destId="{EBDADA49-B6C0-4DFE-B8A6-49FFCB392595}" srcOrd="2" destOrd="0" presId="urn:microsoft.com/office/officeart/2008/layout/LinedList"/>
    <dgm:cxn modelId="{E3051A20-D02B-41AE-AE54-84FDE282B20E}" type="presParOf" srcId="{62574B11-F547-429D-A228-15C9297EE6DD}" destId="{F8A49A4A-89D9-49B9-871D-B98704B2878F}" srcOrd="3" destOrd="0" presId="urn:microsoft.com/office/officeart/2008/layout/LinedList"/>
    <dgm:cxn modelId="{843C5527-4E60-499A-ACE9-9BAA6DFE5078}" type="presParOf" srcId="{F8A49A4A-89D9-49B9-871D-B98704B2878F}" destId="{93958578-845E-4E6D-9408-B89C05963610}" srcOrd="0" destOrd="0" presId="urn:microsoft.com/office/officeart/2008/layout/LinedList"/>
    <dgm:cxn modelId="{B2CBB1EA-E813-4396-88BB-EBDB4228FC04}" type="presParOf" srcId="{F8A49A4A-89D9-49B9-871D-B98704B2878F}" destId="{9FE65DE7-9AD7-4C65-A21E-5E9622BE4FB2}" srcOrd="1" destOrd="0" presId="urn:microsoft.com/office/officeart/2008/layout/LinedList"/>
    <dgm:cxn modelId="{656C5820-E1AC-40E2-BC07-AB4AE4A838EA}" type="presParOf" srcId="{62574B11-F547-429D-A228-15C9297EE6DD}" destId="{C040FB54-01C0-4161-BB4D-4BA7A1CB5CA4}" srcOrd="4" destOrd="0" presId="urn:microsoft.com/office/officeart/2008/layout/LinedList"/>
    <dgm:cxn modelId="{996E25D1-B8F8-4C4B-985D-F195F887E904}" type="presParOf" srcId="{62574B11-F547-429D-A228-15C9297EE6DD}" destId="{D63B115C-CE6D-4978-A266-0BBBAE40FCEB}" srcOrd="5" destOrd="0" presId="urn:microsoft.com/office/officeart/2008/layout/LinedList"/>
    <dgm:cxn modelId="{BC2D78E2-472E-4ECB-9C9E-F2869D46B918}" type="presParOf" srcId="{D63B115C-CE6D-4978-A266-0BBBAE40FCEB}" destId="{ED2BF449-0A74-4BC4-8DED-7D1BF711DEB4}" srcOrd="0" destOrd="0" presId="urn:microsoft.com/office/officeart/2008/layout/LinedList"/>
    <dgm:cxn modelId="{FB5AD442-2CB4-49E4-B118-C93BC5A502D4}" type="presParOf" srcId="{D63B115C-CE6D-4978-A266-0BBBAE40FCEB}" destId="{7F1FB490-E1F5-48B8-B333-23161AD782F8}" srcOrd="1" destOrd="0" presId="urn:microsoft.com/office/officeart/2008/layout/LinedList"/>
    <dgm:cxn modelId="{09F31A7B-CD17-4EF9-9A6C-D3F80F69FE18}" type="presParOf" srcId="{62574B11-F547-429D-A228-15C9297EE6DD}" destId="{C2CA205A-57B9-4444-953E-64C8E121DE1E}" srcOrd="6" destOrd="0" presId="urn:microsoft.com/office/officeart/2008/layout/LinedList"/>
    <dgm:cxn modelId="{80C67057-8E50-49C9-9BAA-9A73910F89EE}" type="presParOf" srcId="{62574B11-F547-429D-A228-15C9297EE6DD}" destId="{E734B166-EC46-465C-A5DA-94CB8FE0910F}" srcOrd="7" destOrd="0" presId="urn:microsoft.com/office/officeart/2008/layout/LinedList"/>
    <dgm:cxn modelId="{B033F21E-A747-49A0-9D5E-018B0CF827DD}" type="presParOf" srcId="{E734B166-EC46-465C-A5DA-94CB8FE0910F}" destId="{108D1B0A-1FFD-48BC-B4B1-4870EF1EC706}" srcOrd="0" destOrd="0" presId="urn:microsoft.com/office/officeart/2008/layout/LinedList"/>
    <dgm:cxn modelId="{6E7D3A9C-AA6A-433B-8D10-8A62DF672BB5}" type="presParOf" srcId="{E734B166-EC46-465C-A5DA-94CB8FE0910F}" destId="{88BAAEB5-76D0-4B33-8330-136A940BC1D6}" srcOrd="1" destOrd="0" presId="urn:microsoft.com/office/officeart/2008/layout/LinedList"/>
    <dgm:cxn modelId="{22F8058C-D8B1-4F79-A595-C3928771CA4E}" type="presParOf" srcId="{62574B11-F547-429D-A228-15C9297EE6DD}" destId="{0B6C272A-9FDA-4705-8A18-50F651222F01}" srcOrd="8" destOrd="0" presId="urn:microsoft.com/office/officeart/2008/layout/LinedList"/>
    <dgm:cxn modelId="{940DE609-088E-4075-9E3D-92F5E57C5870}" type="presParOf" srcId="{62574B11-F547-429D-A228-15C9297EE6DD}" destId="{458FC954-32C0-4840-9140-B3369B640780}" srcOrd="9" destOrd="0" presId="urn:microsoft.com/office/officeart/2008/layout/LinedList"/>
    <dgm:cxn modelId="{2F18755F-AD65-486D-AFA1-C474586798BE}" type="presParOf" srcId="{458FC954-32C0-4840-9140-B3369B640780}" destId="{8ECCC16C-79B2-496A-A95C-3DE8C9AF1709}" srcOrd="0" destOrd="0" presId="urn:microsoft.com/office/officeart/2008/layout/LinedList"/>
    <dgm:cxn modelId="{F9F65841-D925-421C-B1B7-159D68CC66D8}" type="presParOf" srcId="{458FC954-32C0-4840-9140-B3369B640780}" destId="{0B131A46-1EBA-4815-A778-05889FA25F3A}" srcOrd="1" destOrd="0" presId="urn:microsoft.com/office/officeart/2008/layout/LinedList"/>
    <dgm:cxn modelId="{A1107F14-B70A-46C5-BEEA-25AB4FF86B5D}" type="presParOf" srcId="{62574B11-F547-429D-A228-15C9297EE6DD}" destId="{D1E030A3-B079-4831-ABDD-EC625563B04B}" srcOrd="10" destOrd="0" presId="urn:microsoft.com/office/officeart/2008/layout/LinedList"/>
    <dgm:cxn modelId="{3D4FF3F8-DCDC-4F45-BDF3-6F996059D341}" type="presParOf" srcId="{62574B11-F547-429D-A228-15C9297EE6DD}" destId="{AE32DFB6-9D5A-4E6D-93B0-54FABF5CFCCA}" srcOrd="11" destOrd="0" presId="urn:microsoft.com/office/officeart/2008/layout/LinedList"/>
    <dgm:cxn modelId="{B8918EFD-BBCA-49D6-BC67-41D7CD5319CA}" type="presParOf" srcId="{AE32DFB6-9D5A-4E6D-93B0-54FABF5CFCCA}" destId="{CF5393EF-1AC0-46C1-9B58-2E3E38F7E39F}" srcOrd="0" destOrd="0" presId="urn:microsoft.com/office/officeart/2008/layout/LinedList"/>
    <dgm:cxn modelId="{8F769247-7BCF-404A-A172-ED7541CCA9C5}" type="presParOf" srcId="{AE32DFB6-9D5A-4E6D-93B0-54FABF5CFCCA}" destId="{57912978-DB7C-4FFC-A383-888E4DBDA0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EEB48-6840-4E1A-AB62-1BDB31F934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NG"/>
        </a:p>
      </dgm:t>
    </dgm:pt>
    <dgm:pt modelId="{96AB5E48-BD21-4391-83B8-D8CDBC9B4F6C}">
      <dgm:prSet phldrT="[Text]"/>
      <dgm:spPr/>
      <dgm:t>
        <a:bodyPr/>
        <a:lstStyle/>
        <a:p>
          <a:r>
            <a:rPr lang="en-US" dirty="0"/>
            <a:t>80%</a:t>
          </a:r>
          <a:endParaRPr lang="en-NG" dirty="0"/>
        </a:p>
      </dgm:t>
    </dgm:pt>
    <dgm:pt modelId="{AB0E1FE1-0E1C-49D2-AF11-4BD87499B8E7}" type="parTrans" cxnId="{13B43898-E089-4F2C-B64D-117E2366D02C}">
      <dgm:prSet/>
      <dgm:spPr/>
      <dgm:t>
        <a:bodyPr/>
        <a:lstStyle/>
        <a:p>
          <a:endParaRPr lang="en-NG"/>
        </a:p>
      </dgm:t>
    </dgm:pt>
    <dgm:pt modelId="{0BE6A43F-C497-462F-B910-F8AB61B36107}" type="sibTrans" cxnId="{13B43898-E089-4F2C-B64D-117E2366D02C}">
      <dgm:prSet/>
      <dgm:spPr/>
      <dgm:t>
        <a:bodyPr/>
        <a:lstStyle/>
        <a:p>
          <a:endParaRPr lang="en-NG"/>
        </a:p>
      </dgm:t>
    </dgm:pt>
    <dgm:pt modelId="{946B68F1-1B0F-4378-8C35-C74E50F90824}">
      <dgm:prSet phldrT="[Text]"/>
      <dgm:spPr/>
      <dgm:t>
        <a:bodyPr/>
        <a:lstStyle/>
        <a:p>
          <a:r>
            <a:rPr lang="en-US" dirty="0"/>
            <a:t>150</a:t>
          </a:r>
          <a:endParaRPr lang="en-NG" dirty="0"/>
        </a:p>
      </dgm:t>
    </dgm:pt>
    <dgm:pt modelId="{ECBE3AF3-503B-4214-A14D-E2AE0F5BA340}" type="parTrans" cxnId="{F203FCDF-63EA-4C17-9018-5B00AFF6A194}">
      <dgm:prSet/>
      <dgm:spPr/>
      <dgm:t>
        <a:bodyPr/>
        <a:lstStyle/>
        <a:p>
          <a:endParaRPr lang="en-NG"/>
        </a:p>
      </dgm:t>
    </dgm:pt>
    <dgm:pt modelId="{15069B43-EBC9-4F7D-8D20-E485BAEEAE82}" type="sibTrans" cxnId="{F203FCDF-63EA-4C17-9018-5B00AFF6A194}">
      <dgm:prSet/>
      <dgm:spPr/>
      <dgm:t>
        <a:bodyPr/>
        <a:lstStyle/>
        <a:p>
          <a:endParaRPr lang="en-NG"/>
        </a:p>
      </dgm:t>
    </dgm:pt>
    <dgm:pt modelId="{ED9E4FA2-52A8-46D6-A01B-E7EDA30883B2}">
      <dgm:prSet phldrT="[Text]"/>
      <dgm:spPr/>
      <dgm:t>
        <a:bodyPr/>
        <a:lstStyle/>
        <a:p>
          <a:r>
            <a:rPr lang="en-US" dirty="0"/>
            <a:t>5 BILLION</a:t>
          </a:r>
          <a:endParaRPr lang="en-NG" dirty="0"/>
        </a:p>
      </dgm:t>
    </dgm:pt>
    <dgm:pt modelId="{5027FF98-EB2A-4B1C-848D-3403B9A41329}" type="parTrans" cxnId="{CD092C84-4DE8-43D6-BA20-E8BFF1ED9B6D}">
      <dgm:prSet/>
      <dgm:spPr/>
      <dgm:t>
        <a:bodyPr/>
        <a:lstStyle/>
        <a:p>
          <a:endParaRPr lang="en-NG"/>
        </a:p>
      </dgm:t>
    </dgm:pt>
    <dgm:pt modelId="{A9EF2BF9-98EC-45F1-9801-F3AEFA573C14}" type="sibTrans" cxnId="{CD092C84-4DE8-43D6-BA20-E8BFF1ED9B6D}">
      <dgm:prSet/>
      <dgm:spPr/>
      <dgm:t>
        <a:bodyPr/>
        <a:lstStyle/>
        <a:p>
          <a:endParaRPr lang="en-NG"/>
        </a:p>
      </dgm:t>
    </dgm:pt>
    <dgm:pt modelId="{5385DB88-D11F-4FA8-87D4-8ECD940EBD7A}">
      <dgm:prSet/>
      <dgm:spPr/>
      <dgm:t>
        <a:bodyPr/>
        <a:lstStyle/>
        <a:p>
          <a:r>
            <a:rPr lang="en-US" dirty="0"/>
            <a:t> of the world’s population are without access to controlled medicines</a:t>
          </a:r>
          <a:endParaRPr lang="en-NG" dirty="0"/>
        </a:p>
      </dgm:t>
    </dgm:pt>
    <dgm:pt modelId="{ECA08D28-4138-4457-B7EA-0EB96473BB89}" type="parTrans" cxnId="{CFB29060-99F4-4634-93E3-2B1934937CE9}">
      <dgm:prSet/>
      <dgm:spPr/>
    </dgm:pt>
    <dgm:pt modelId="{0C33A2AB-BAD8-43AB-ACB2-A081B718F944}" type="sibTrans" cxnId="{CFB29060-99F4-4634-93E3-2B1934937CE9}">
      <dgm:prSet/>
      <dgm:spPr/>
    </dgm:pt>
    <dgm:pt modelId="{D8331CD6-8CC7-4A85-8DA5-FBDD0EBF27AC}">
      <dgm:prSet/>
      <dgm:spPr/>
      <dgm:t>
        <a:bodyPr/>
        <a:lstStyle/>
        <a:p>
          <a:r>
            <a:rPr lang="en-US" dirty="0"/>
            <a:t>Countries, both low- and middle-income countries as well as high income countries, have reported untreated severe pain.</a:t>
          </a:r>
          <a:endParaRPr lang="en-NG" dirty="0"/>
        </a:p>
      </dgm:t>
    </dgm:pt>
    <dgm:pt modelId="{D85A5CEB-3093-41C6-878D-6CB0F4C0D289}" type="parTrans" cxnId="{20968E5D-70E0-4A65-B382-FCE9AD0B9D64}">
      <dgm:prSet/>
      <dgm:spPr/>
    </dgm:pt>
    <dgm:pt modelId="{EEA18796-645E-4EE3-ADD7-56F479798C82}" type="sibTrans" cxnId="{20968E5D-70E0-4A65-B382-FCE9AD0B9D64}">
      <dgm:prSet/>
      <dgm:spPr/>
    </dgm:pt>
    <dgm:pt modelId="{319D3D46-E53F-4235-9DD1-6BFE14A523F9}">
      <dgm:prSet/>
      <dgm:spPr/>
      <dgm:t>
        <a:bodyPr/>
        <a:lstStyle/>
        <a:p>
          <a:r>
            <a:rPr lang="en-US" dirty="0"/>
            <a:t>People are living in countries with low or no access to controlled medicines for severe pain symptoms</a:t>
          </a:r>
          <a:endParaRPr lang="en-NG" dirty="0"/>
        </a:p>
      </dgm:t>
    </dgm:pt>
    <dgm:pt modelId="{D26EE742-845E-4057-898E-9221DA6CB3B8}" type="parTrans" cxnId="{2181919F-A24C-4342-B075-FD26F69475D9}">
      <dgm:prSet/>
      <dgm:spPr/>
    </dgm:pt>
    <dgm:pt modelId="{5708B7A4-D67C-47EA-97DA-482AC909593E}" type="sibTrans" cxnId="{2181919F-A24C-4342-B075-FD26F69475D9}">
      <dgm:prSet/>
      <dgm:spPr/>
    </dgm:pt>
    <dgm:pt modelId="{E253925E-EE83-41E1-966E-292435D3DE70}" type="pres">
      <dgm:prSet presAssocID="{D6FEEB48-6840-4E1A-AB62-1BDB31F93406}" presName="Name0" presStyleCnt="0">
        <dgm:presLayoutVars>
          <dgm:dir/>
          <dgm:animLvl val="lvl"/>
          <dgm:resizeHandles val="exact"/>
        </dgm:presLayoutVars>
      </dgm:prSet>
      <dgm:spPr/>
    </dgm:pt>
    <dgm:pt modelId="{38F8264C-15C1-4015-A048-CA845DC1D610}" type="pres">
      <dgm:prSet presAssocID="{96AB5E48-BD21-4391-83B8-D8CDBC9B4F6C}" presName="composite" presStyleCnt="0"/>
      <dgm:spPr/>
    </dgm:pt>
    <dgm:pt modelId="{0EDA58E6-C24A-4172-9C85-17612E9B0B3A}" type="pres">
      <dgm:prSet presAssocID="{96AB5E48-BD21-4391-83B8-D8CDBC9B4F6C}" presName="parTx" presStyleLbl="alignNode1" presStyleIdx="0" presStyleCnt="3">
        <dgm:presLayoutVars>
          <dgm:chMax val="0"/>
          <dgm:chPref val="0"/>
          <dgm:bulletEnabled val="1"/>
        </dgm:presLayoutVars>
      </dgm:prSet>
      <dgm:spPr/>
    </dgm:pt>
    <dgm:pt modelId="{6B97A074-7841-46C5-8762-3325A68F4215}" type="pres">
      <dgm:prSet presAssocID="{96AB5E48-BD21-4391-83B8-D8CDBC9B4F6C}" presName="desTx" presStyleLbl="alignAccFollowNode1" presStyleIdx="0" presStyleCnt="3">
        <dgm:presLayoutVars>
          <dgm:bulletEnabled val="1"/>
        </dgm:presLayoutVars>
      </dgm:prSet>
      <dgm:spPr/>
    </dgm:pt>
    <dgm:pt modelId="{0A8EDF1F-D312-4B71-9EC8-FF2767C4E8C9}" type="pres">
      <dgm:prSet presAssocID="{0BE6A43F-C497-462F-B910-F8AB61B36107}" presName="space" presStyleCnt="0"/>
      <dgm:spPr/>
    </dgm:pt>
    <dgm:pt modelId="{9D62BBF8-9E55-4E20-851A-AFD2202AEC3E}" type="pres">
      <dgm:prSet presAssocID="{946B68F1-1B0F-4378-8C35-C74E50F90824}" presName="composite" presStyleCnt="0"/>
      <dgm:spPr/>
    </dgm:pt>
    <dgm:pt modelId="{4539DE03-1D22-4902-8EB0-155C76D25716}" type="pres">
      <dgm:prSet presAssocID="{946B68F1-1B0F-4378-8C35-C74E50F90824}" presName="parTx" presStyleLbl="alignNode1" presStyleIdx="1" presStyleCnt="3">
        <dgm:presLayoutVars>
          <dgm:chMax val="0"/>
          <dgm:chPref val="0"/>
          <dgm:bulletEnabled val="1"/>
        </dgm:presLayoutVars>
      </dgm:prSet>
      <dgm:spPr/>
    </dgm:pt>
    <dgm:pt modelId="{6BC5A4F4-05E2-426A-A8F1-5FE6DB385D11}" type="pres">
      <dgm:prSet presAssocID="{946B68F1-1B0F-4378-8C35-C74E50F90824}" presName="desTx" presStyleLbl="alignAccFollowNode1" presStyleIdx="1" presStyleCnt="3">
        <dgm:presLayoutVars>
          <dgm:bulletEnabled val="1"/>
        </dgm:presLayoutVars>
      </dgm:prSet>
      <dgm:spPr/>
    </dgm:pt>
    <dgm:pt modelId="{F90C9B3B-3276-43EF-BD70-3F64FB622764}" type="pres">
      <dgm:prSet presAssocID="{15069B43-EBC9-4F7D-8D20-E485BAEEAE82}" presName="space" presStyleCnt="0"/>
      <dgm:spPr/>
    </dgm:pt>
    <dgm:pt modelId="{EE853F22-6F99-4591-A87C-B16BC0416692}" type="pres">
      <dgm:prSet presAssocID="{ED9E4FA2-52A8-46D6-A01B-E7EDA30883B2}" presName="composite" presStyleCnt="0"/>
      <dgm:spPr/>
    </dgm:pt>
    <dgm:pt modelId="{E46F7AA2-7932-44AE-800E-FAE77BB15848}" type="pres">
      <dgm:prSet presAssocID="{ED9E4FA2-52A8-46D6-A01B-E7EDA30883B2}" presName="parTx" presStyleLbl="alignNode1" presStyleIdx="2" presStyleCnt="3">
        <dgm:presLayoutVars>
          <dgm:chMax val="0"/>
          <dgm:chPref val="0"/>
          <dgm:bulletEnabled val="1"/>
        </dgm:presLayoutVars>
      </dgm:prSet>
      <dgm:spPr/>
    </dgm:pt>
    <dgm:pt modelId="{FE2F8F44-593D-4309-B9B0-8D5DB107210B}" type="pres">
      <dgm:prSet presAssocID="{ED9E4FA2-52A8-46D6-A01B-E7EDA30883B2}" presName="desTx" presStyleLbl="alignAccFollowNode1" presStyleIdx="2" presStyleCnt="3">
        <dgm:presLayoutVars>
          <dgm:bulletEnabled val="1"/>
        </dgm:presLayoutVars>
      </dgm:prSet>
      <dgm:spPr/>
    </dgm:pt>
  </dgm:ptLst>
  <dgm:cxnLst>
    <dgm:cxn modelId="{FCBD4E0B-398F-4965-8564-A50660BAC560}" type="presOf" srcId="{D8331CD6-8CC7-4A85-8DA5-FBDD0EBF27AC}" destId="{6BC5A4F4-05E2-426A-A8F1-5FE6DB385D11}" srcOrd="0" destOrd="0" presId="urn:microsoft.com/office/officeart/2005/8/layout/hList1"/>
    <dgm:cxn modelId="{350FE324-ED66-4357-8186-88AC1376EC1E}" type="presOf" srcId="{ED9E4FA2-52A8-46D6-A01B-E7EDA30883B2}" destId="{E46F7AA2-7932-44AE-800E-FAE77BB15848}" srcOrd="0" destOrd="0" presId="urn:microsoft.com/office/officeart/2005/8/layout/hList1"/>
    <dgm:cxn modelId="{122C1029-E5C1-43EA-9292-702568D66373}" type="presOf" srcId="{319D3D46-E53F-4235-9DD1-6BFE14A523F9}" destId="{FE2F8F44-593D-4309-B9B0-8D5DB107210B}" srcOrd="0" destOrd="0" presId="urn:microsoft.com/office/officeart/2005/8/layout/hList1"/>
    <dgm:cxn modelId="{20968E5D-70E0-4A65-B382-FCE9AD0B9D64}" srcId="{946B68F1-1B0F-4378-8C35-C74E50F90824}" destId="{D8331CD6-8CC7-4A85-8DA5-FBDD0EBF27AC}" srcOrd="0" destOrd="0" parTransId="{D85A5CEB-3093-41C6-878D-6CB0F4C0D289}" sibTransId="{EEA18796-645E-4EE3-ADD7-56F479798C82}"/>
    <dgm:cxn modelId="{CFB29060-99F4-4634-93E3-2B1934937CE9}" srcId="{96AB5E48-BD21-4391-83B8-D8CDBC9B4F6C}" destId="{5385DB88-D11F-4FA8-87D4-8ECD940EBD7A}" srcOrd="0" destOrd="0" parTransId="{ECA08D28-4138-4457-B7EA-0EB96473BB89}" sibTransId="{0C33A2AB-BAD8-43AB-ACB2-A081B718F944}"/>
    <dgm:cxn modelId="{E5CD4B67-C4CF-40D0-B653-0D958375A3D1}" type="presOf" srcId="{946B68F1-1B0F-4378-8C35-C74E50F90824}" destId="{4539DE03-1D22-4902-8EB0-155C76D25716}" srcOrd="0" destOrd="0" presId="urn:microsoft.com/office/officeart/2005/8/layout/hList1"/>
    <dgm:cxn modelId="{CD092C84-4DE8-43D6-BA20-E8BFF1ED9B6D}" srcId="{D6FEEB48-6840-4E1A-AB62-1BDB31F93406}" destId="{ED9E4FA2-52A8-46D6-A01B-E7EDA30883B2}" srcOrd="2" destOrd="0" parTransId="{5027FF98-EB2A-4B1C-848D-3403B9A41329}" sibTransId="{A9EF2BF9-98EC-45F1-9801-F3AEFA573C14}"/>
    <dgm:cxn modelId="{13B43898-E089-4F2C-B64D-117E2366D02C}" srcId="{D6FEEB48-6840-4E1A-AB62-1BDB31F93406}" destId="{96AB5E48-BD21-4391-83B8-D8CDBC9B4F6C}" srcOrd="0" destOrd="0" parTransId="{AB0E1FE1-0E1C-49D2-AF11-4BD87499B8E7}" sibTransId="{0BE6A43F-C497-462F-B910-F8AB61B36107}"/>
    <dgm:cxn modelId="{2181919F-A24C-4342-B075-FD26F69475D9}" srcId="{ED9E4FA2-52A8-46D6-A01B-E7EDA30883B2}" destId="{319D3D46-E53F-4235-9DD1-6BFE14A523F9}" srcOrd="0" destOrd="0" parTransId="{D26EE742-845E-4057-898E-9221DA6CB3B8}" sibTransId="{5708B7A4-D67C-47EA-97DA-482AC909593E}"/>
    <dgm:cxn modelId="{63CA02A4-16A6-4BBE-8839-F44D8ACA4B8B}" type="presOf" srcId="{D6FEEB48-6840-4E1A-AB62-1BDB31F93406}" destId="{E253925E-EE83-41E1-966E-292435D3DE70}" srcOrd="0" destOrd="0" presId="urn:microsoft.com/office/officeart/2005/8/layout/hList1"/>
    <dgm:cxn modelId="{262F88AE-AD4F-463D-B4F6-D5F7C7C4FA76}" type="presOf" srcId="{5385DB88-D11F-4FA8-87D4-8ECD940EBD7A}" destId="{6B97A074-7841-46C5-8762-3325A68F4215}" srcOrd="0" destOrd="0" presId="urn:microsoft.com/office/officeart/2005/8/layout/hList1"/>
    <dgm:cxn modelId="{A16E43BE-386D-4E26-A044-04893044C16F}" type="presOf" srcId="{96AB5E48-BD21-4391-83B8-D8CDBC9B4F6C}" destId="{0EDA58E6-C24A-4172-9C85-17612E9B0B3A}" srcOrd="0" destOrd="0" presId="urn:microsoft.com/office/officeart/2005/8/layout/hList1"/>
    <dgm:cxn modelId="{F203FCDF-63EA-4C17-9018-5B00AFF6A194}" srcId="{D6FEEB48-6840-4E1A-AB62-1BDB31F93406}" destId="{946B68F1-1B0F-4378-8C35-C74E50F90824}" srcOrd="1" destOrd="0" parTransId="{ECBE3AF3-503B-4214-A14D-E2AE0F5BA340}" sibTransId="{15069B43-EBC9-4F7D-8D20-E485BAEEAE82}"/>
    <dgm:cxn modelId="{08879E07-22D2-4D09-A1C9-03A25E31C289}" type="presParOf" srcId="{E253925E-EE83-41E1-966E-292435D3DE70}" destId="{38F8264C-15C1-4015-A048-CA845DC1D610}" srcOrd="0" destOrd="0" presId="urn:microsoft.com/office/officeart/2005/8/layout/hList1"/>
    <dgm:cxn modelId="{D251C8D1-C784-4401-9B50-E0960E2FB394}" type="presParOf" srcId="{38F8264C-15C1-4015-A048-CA845DC1D610}" destId="{0EDA58E6-C24A-4172-9C85-17612E9B0B3A}" srcOrd="0" destOrd="0" presId="urn:microsoft.com/office/officeart/2005/8/layout/hList1"/>
    <dgm:cxn modelId="{59E5561A-DC62-4F40-8A4E-229C85EC61E0}" type="presParOf" srcId="{38F8264C-15C1-4015-A048-CA845DC1D610}" destId="{6B97A074-7841-46C5-8762-3325A68F4215}" srcOrd="1" destOrd="0" presId="urn:microsoft.com/office/officeart/2005/8/layout/hList1"/>
    <dgm:cxn modelId="{C661E3A3-1C5D-49C6-80DC-8AAF9DDBB051}" type="presParOf" srcId="{E253925E-EE83-41E1-966E-292435D3DE70}" destId="{0A8EDF1F-D312-4B71-9EC8-FF2767C4E8C9}" srcOrd="1" destOrd="0" presId="urn:microsoft.com/office/officeart/2005/8/layout/hList1"/>
    <dgm:cxn modelId="{3CDF1736-AF98-4E62-ACC7-AF97DF51FCF9}" type="presParOf" srcId="{E253925E-EE83-41E1-966E-292435D3DE70}" destId="{9D62BBF8-9E55-4E20-851A-AFD2202AEC3E}" srcOrd="2" destOrd="0" presId="urn:microsoft.com/office/officeart/2005/8/layout/hList1"/>
    <dgm:cxn modelId="{D2A7061D-1F4C-46E8-9008-FF9A57997294}" type="presParOf" srcId="{9D62BBF8-9E55-4E20-851A-AFD2202AEC3E}" destId="{4539DE03-1D22-4902-8EB0-155C76D25716}" srcOrd="0" destOrd="0" presId="urn:microsoft.com/office/officeart/2005/8/layout/hList1"/>
    <dgm:cxn modelId="{56227C00-6F8F-4A95-AC3E-89792E823743}" type="presParOf" srcId="{9D62BBF8-9E55-4E20-851A-AFD2202AEC3E}" destId="{6BC5A4F4-05E2-426A-A8F1-5FE6DB385D11}" srcOrd="1" destOrd="0" presId="urn:microsoft.com/office/officeart/2005/8/layout/hList1"/>
    <dgm:cxn modelId="{392C6779-AD18-4791-A3D5-922668FA219F}" type="presParOf" srcId="{E253925E-EE83-41E1-966E-292435D3DE70}" destId="{F90C9B3B-3276-43EF-BD70-3F64FB622764}" srcOrd="3" destOrd="0" presId="urn:microsoft.com/office/officeart/2005/8/layout/hList1"/>
    <dgm:cxn modelId="{7C5B120C-DDBB-4ACF-A069-783E161647BA}" type="presParOf" srcId="{E253925E-EE83-41E1-966E-292435D3DE70}" destId="{EE853F22-6F99-4591-A87C-B16BC0416692}" srcOrd="4" destOrd="0" presId="urn:microsoft.com/office/officeart/2005/8/layout/hList1"/>
    <dgm:cxn modelId="{BEEB40A2-4D10-4C0C-8BEA-62C249FA1CE9}" type="presParOf" srcId="{EE853F22-6F99-4591-A87C-B16BC0416692}" destId="{E46F7AA2-7932-44AE-800E-FAE77BB15848}" srcOrd="0" destOrd="0" presId="urn:microsoft.com/office/officeart/2005/8/layout/hList1"/>
    <dgm:cxn modelId="{C72E6257-4CFC-4EB5-9C9C-5B1D7A35B894}" type="presParOf" srcId="{EE853F22-6F99-4591-A87C-B16BC0416692}" destId="{FE2F8F44-593D-4309-B9B0-8D5DB10721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5F20D-2725-4CD5-974E-C26796BD10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NG"/>
        </a:p>
      </dgm:t>
    </dgm:pt>
    <dgm:pt modelId="{645A5754-F62C-4B58-9749-1108A3A3748E}">
      <dgm:prSet phldrT="[Text]"/>
      <dgm:spPr/>
      <dgm:t>
        <a:bodyPr/>
        <a:lstStyle/>
        <a:p>
          <a:r>
            <a:rPr lang="en-US" dirty="0"/>
            <a:t>For medical purposes</a:t>
          </a:r>
        </a:p>
        <a:p>
          <a:r>
            <a:rPr lang="en-US" dirty="0"/>
            <a:t>Preventing Diversion</a:t>
          </a:r>
        </a:p>
        <a:p>
          <a:r>
            <a:rPr lang="en-US" dirty="0"/>
            <a:t>Preventing non-medical use</a:t>
          </a:r>
          <a:endParaRPr lang="en-NG" dirty="0"/>
        </a:p>
      </dgm:t>
    </dgm:pt>
    <dgm:pt modelId="{280A05A1-46C9-4F1A-9A71-641828DB979D}" type="parTrans" cxnId="{6CAA4F84-9D1E-4D7F-9291-D36C1A36B4A8}">
      <dgm:prSet/>
      <dgm:spPr/>
      <dgm:t>
        <a:bodyPr/>
        <a:lstStyle/>
        <a:p>
          <a:endParaRPr lang="en-NG"/>
        </a:p>
      </dgm:t>
    </dgm:pt>
    <dgm:pt modelId="{2CC1753B-C365-451E-8086-D6571B439437}" type="sibTrans" cxnId="{6CAA4F84-9D1E-4D7F-9291-D36C1A36B4A8}">
      <dgm:prSet/>
      <dgm:spPr/>
      <dgm:t>
        <a:bodyPr/>
        <a:lstStyle/>
        <a:p>
          <a:endParaRPr lang="en-NG"/>
        </a:p>
      </dgm:t>
    </dgm:pt>
    <dgm:pt modelId="{56289555-B383-419E-9272-70E50C664B7F}">
      <dgm:prSet phldrT="[Text]"/>
      <dgm:spPr/>
      <dgm:t>
        <a:bodyPr/>
        <a:lstStyle/>
        <a:p>
          <a:r>
            <a:rPr lang="en-US" dirty="0"/>
            <a:t>Education and Awareness raising</a:t>
          </a:r>
          <a:endParaRPr lang="en-NG" dirty="0"/>
        </a:p>
      </dgm:t>
    </dgm:pt>
    <dgm:pt modelId="{EA96C90D-5D78-4AB2-AF0C-0094FC8C1104}" type="parTrans" cxnId="{9541DB2D-D99D-4429-BF69-40A857CC6C7D}">
      <dgm:prSet/>
      <dgm:spPr/>
      <dgm:t>
        <a:bodyPr/>
        <a:lstStyle/>
        <a:p>
          <a:endParaRPr lang="en-NG"/>
        </a:p>
      </dgm:t>
    </dgm:pt>
    <dgm:pt modelId="{DB7FBAB8-1D84-49AB-93F6-06CCE411E445}" type="sibTrans" cxnId="{9541DB2D-D99D-4429-BF69-40A857CC6C7D}">
      <dgm:prSet/>
      <dgm:spPr/>
      <dgm:t>
        <a:bodyPr/>
        <a:lstStyle/>
        <a:p>
          <a:endParaRPr lang="en-NG"/>
        </a:p>
      </dgm:t>
    </dgm:pt>
    <dgm:pt modelId="{E6C9C5E3-6A62-4B15-A367-CFC9BB92C457}">
      <dgm:prSet phldrT="[Text]"/>
      <dgm:spPr/>
      <dgm:t>
        <a:bodyPr/>
        <a:lstStyle/>
        <a:p>
          <a:r>
            <a:rPr lang="en-US" dirty="0"/>
            <a:t>System Strengthening and Integration</a:t>
          </a:r>
          <a:endParaRPr lang="en-NG" dirty="0"/>
        </a:p>
      </dgm:t>
    </dgm:pt>
    <dgm:pt modelId="{95EB3596-B95F-49FF-8EDA-765EF3434391}" type="parTrans" cxnId="{25CC9838-3560-40B1-A8B6-A2684DE4D25A}">
      <dgm:prSet/>
      <dgm:spPr/>
      <dgm:t>
        <a:bodyPr/>
        <a:lstStyle/>
        <a:p>
          <a:endParaRPr lang="en-NG"/>
        </a:p>
      </dgm:t>
    </dgm:pt>
    <dgm:pt modelId="{6FF8AD3E-B0CF-4CBA-A787-A5213B6F6205}" type="sibTrans" cxnId="{25CC9838-3560-40B1-A8B6-A2684DE4D25A}">
      <dgm:prSet/>
      <dgm:spPr/>
      <dgm:t>
        <a:bodyPr/>
        <a:lstStyle/>
        <a:p>
          <a:endParaRPr lang="en-NG"/>
        </a:p>
      </dgm:t>
    </dgm:pt>
    <dgm:pt modelId="{6AF52BD0-0284-4E59-B305-C33AFB2451EA}">
      <dgm:prSet phldrT="[Text]"/>
      <dgm:spPr/>
      <dgm:t>
        <a:bodyPr/>
        <a:lstStyle/>
        <a:p>
          <a:r>
            <a:rPr lang="en-US" dirty="0"/>
            <a:t>Supply Chain Management </a:t>
          </a:r>
          <a:endParaRPr lang="en-NG" dirty="0"/>
        </a:p>
      </dgm:t>
    </dgm:pt>
    <dgm:pt modelId="{45E53B37-64A3-424E-AF44-1DFC4B636A7F}" type="parTrans" cxnId="{DF6C2C6F-1352-4CF9-B82D-E8172DBC2571}">
      <dgm:prSet/>
      <dgm:spPr/>
      <dgm:t>
        <a:bodyPr/>
        <a:lstStyle/>
        <a:p>
          <a:endParaRPr lang="en-NG"/>
        </a:p>
      </dgm:t>
    </dgm:pt>
    <dgm:pt modelId="{7A28E13D-E5D2-4690-B192-54AE06E6979C}" type="sibTrans" cxnId="{DF6C2C6F-1352-4CF9-B82D-E8172DBC2571}">
      <dgm:prSet/>
      <dgm:spPr/>
      <dgm:t>
        <a:bodyPr/>
        <a:lstStyle/>
        <a:p>
          <a:endParaRPr lang="en-NG"/>
        </a:p>
      </dgm:t>
    </dgm:pt>
    <dgm:pt modelId="{C2EEDE67-8516-4439-8433-A799738EE4DE}" type="pres">
      <dgm:prSet presAssocID="{8D45F20D-2725-4CD5-974E-C26796BD100D}" presName="cycle" presStyleCnt="0">
        <dgm:presLayoutVars>
          <dgm:chMax val="1"/>
          <dgm:dir/>
          <dgm:animLvl val="ctr"/>
          <dgm:resizeHandles val="exact"/>
        </dgm:presLayoutVars>
      </dgm:prSet>
      <dgm:spPr/>
    </dgm:pt>
    <dgm:pt modelId="{D389E5E2-8F49-4100-9F50-872E3B56D3B4}" type="pres">
      <dgm:prSet presAssocID="{645A5754-F62C-4B58-9749-1108A3A3748E}" presName="centerShape" presStyleLbl="node0" presStyleIdx="0" presStyleCnt="1"/>
      <dgm:spPr/>
    </dgm:pt>
    <dgm:pt modelId="{6762E4C0-8DB3-4CEA-9BE9-2948B25971BF}" type="pres">
      <dgm:prSet presAssocID="{EA96C90D-5D78-4AB2-AF0C-0094FC8C1104}" presName="parTrans" presStyleLbl="bgSibTrans2D1" presStyleIdx="0" presStyleCnt="3"/>
      <dgm:spPr/>
    </dgm:pt>
    <dgm:pt modelId="{89EC887E-F083-40EA-9CB1-0CF4D691A00D}" type="pres">
      <dgm:prSet presAssocID="{56289555-B383-419E-9272-70E50C664B7F}" presName="node" presStyleLbl="node1" presStyleIdx="0" presStyleCnt="3">
        <dgm:presLayoutVars>
          <dgm:bulletEnabled val="1"/>
        </dgm:presLayoutVars>
      </dgm:prSet>
      <dgm:spPr/>
    </dgm:pt>
    <dgm:pt modelId="{0EE331B2-3E68-4D76-A5A5-2C63987CDFBC}" type="pres">
      <dgm:prSet presAssocID="{95EB3596-B95F-49FF-8EDA-765EF3434391}" presName="parTrans" presStyleLbl="bgSibTrans2D1" presStyleIdx="1" presStyleCnt="3"/>
      <dgm:spPr/>
    </dgm:pt>
    <dgm:pt modelId="{E1178CF2-BE79-4AB7-805B-6B6FBB0E22D6}" type="pres">
      <dgm:prSet presAssocID="{E6C9C5E3-6A62-4B15-A367-CFC9BB92C457}" presName="node" presStyleLbl="node1" presStyleIdx="1" presStyleCnt="3">
        <dgm:presLayoutVars>
          <dgm:bulletEnabled val="1"/>
        </dgm:presLayoutVars>
      </dgm:prSet>
      <dgm:spPr/>
    </dgm:pt>
    <dgm:pt modelId="{5F540C9C-E2FF-4D69-8CE2-AEA921F868D4}" type="pres">
      <dgm:prSet presAssocID="{45E53B37-64A3-424E-AF44-1DFC4B636A7F}" presName="parTrans" presStyleLbl="bgSibTrans2D1" presStyleIdx="2" presStyleCnt="3"/>
      <dgm:spPr/>
    </dgm:pt>
    <dgm:pt modelId="{A96A6C59-D7EA-4B68-8ECB-99AE259DA41E}" type="pres">
      <dgm:prSet presAssocID="{6AF52BD0-0284-4E59-B305-C33AFB2451EA}" presName="node" presStyleLbl="node1" presStyleIdx="2" presStyleCnt="3" custRadScaleRad="101000" custRadScaleInc="-1190">
        <dgm:presLayoutVars>
          <dgm:bulletEnabled val="1"/>
        </dgm:presLayoutVars>
      </dgm:prSet>
      <dgm:spPr/>
    </dgm:pt>
  </dgm:ptLst>
  <dgm:cxnLst>
    <dgm:cxn modelId="{416F9E1F-6AE3-4C9F-BCD6-BBA7EF2AFCD9}" type="presOf" srcId="{6AF52BD0-0284-4E59-B305-C33AFB2451EA}" destId="{A96A6C59-D7EA-4B68-8ECB-99AE259DA41E}" srcOrd="0" destOrd="0" presId="urn:microsoft.com/office/officeart/2005/8/layout/radial4"/>
    <dgm:cxn modelId="{E95AB026-BAE1-4045-8459-D73AA97B4A77}" type="presOf" srcId="{8D45F20D-2725-4CD5-974E-C26796BD100D}" destId="{C2EEDE67-8516-4439-8433-A799738EE4DE}" srcOrd="0" destOrd="0" presId="urn:microsoft.com/office/officeart/2005/8/layout/radial4"/>
    <dgm:cxn modelId="{9541DB2D-D99D-4429-BF69-40A857CC6C7D}" srcId="{645A5754-F62C-4B58-9749-1108A3A3748E}" destId="{56289555-B383-419E-9272-70E50C664B7F}" srcOrd="0" destOrd="0" parTransId="{EA96C90D-5D78-4AB2-AF0C-0094FC8C1104}" sibTransId="{DB7FBAB8-1D84-49AB-93F6-06CCE411E445}"/>
    <dgm:cxn modelId="{25CC9838-3560-40B1-A8B6-A2684DE4D25A}" srcId="{645A5754-F62C-4B58-9749-1108A3A3748E}" destId="{E6C9C5E3-6A62-4B15-A367-CFC9BB92C457}" srcOrd="1" destOrd="0" parTransId="{95EB3596-B95F-49FF-8EDA-765EF3434391}" sibTransId="{6FF8AD3E-B0CF-4CBA-A787-A5213B6F6205}"/>
    <dgm:cxn modelId="{55522E5F-A335-4BEF-A593-925E16DFCA8A}" type="presOf" srcId="{95EB3596-B95F-49FF-8EDA-765EF3434391}" destId="{0EE331B2-3E68-4D76-A5A5-2C63987CDFBC}" srcOrd="0" destOrd="0" presId="urn:microsoft.com/office/officeart/2005/8/layout/radial4"/>
    <dgm:cxn modelId="{D5FA2565-1A7C-4C0A-9258-8105224FF021}" type="presOf" srcId="{56289555-B383-419E-9272-70E50C664B7F}" destId="{89EC887E-F083-40EA-9CB1-0CF4D691A00D}" srcOrd="0" destOrd="0" presId="urn:microsoft.com/office/officeart/2005/8/layout/radial4"/>
    <dgm:cxn modelId="{DF6C2C6F-1352-4CF9-B82D-E8172DBC2571}" srcId="{645A5754-F62C-4B58-9749-1108A3A3748E}" destId="{6AF52BD0-0284-4E59-B305-C33AFB2451EA}" srcOrd="2" destOrd="0" parTransId="{45E53B37-64A3-424E-AF44-1DFC4B636A7F}" sibTransId="{7A28E13D-E5D2-4690-B192-54AE06E6979C}"/>
    <dgm:cxn modelId="{9353BC72-E4DE-423E-BD82-6C242D51185B}" type="presOf" srcId="{EA96C90D-5D78-4AB2-AF0C-0094FC8C1104}" destId="{6762E4C0-8DB3-4CEA-9BE9-2948B25971BF}" srcOrd="0" destOrd="0" presId="urn:microsoft.com/office/officeart/2005/8/layout/radial4"/>
    <dgm:cxn modelId="{6CAA4F84-9D1E-4D7F-9291-D36C1A36B4A8}" srcId="{8D45F20D-2725-4CD5-974E-C26796BD100D}" destId="{645A5754-F62C-4B58-9749-1108A3A3748E}" srcOrd="0" destOrd="0" parTransId="{280A05A1-46C9-4F1A-9A71-641828DB979D}" sibTransId="{2CC1753B-C365-451E-8086-D6571B439437}"/>
    <dgm:cxn modelId="{6C322AA7-4D22-493E-B2AE-E61BEE13C870}" type="presOf" srcId="{E6C9C5E3-6A62-4B15-A367-CFC9BB92C457}" destId="{E1178CF2-BE79-4AB7-805B-6B6FBB0E22D6}" srcOrd="0" destOrd="0" presId="urn:microsoft.com/office/officeart/2005/8/layout/radial4"/>
    <dgm:cxn modelId="{B48C2CAE-5B23-406E-A1F5-09413FD96884}" type="presOf" srcId="{645A5754-F62C-4B58-9749-1108A3A3748E}" destId="{D389E5E2-8F49-4100-9F50-872E3B56D3B4}" srcOrd="0" destOrd="0" presId="urn:microsoft.com/office/officeart/2005/8/layout/radial4"/>
    <dgm:cxn modelId="{33747AEB-0CD5-4E9C-8CFD-FA74F8D20657}" type="presOf" srcId="{45E53B37-64A3-424E-AF44-1DFC4B636A7F}" destId="{5F540C9C-E2FF-4D69-8CE2-AEA921F868D4}" srcOrd="0" destOrd="0" presId="urn:microsoft.com/office/officeart/2005/8/layout/radial4"/>
    <dgm:cxn modelId="{806435EB-0419-4B17-A286-97D74DEF7C11}" type="presParOf" srcId="{C2EEDE67-8516-4439-8433-A799738EE4DE}" destId="{D389E5E2-8F49-4100-9F50-872E3B56D3B4}" srcOrd="0" destOrd="0" presId="urn:microsoft.com/office/officeart/2005/8/layout/radial4"/>
    <dgm:cxn modelId="{E7D51F5A-CA32-4772-8CBE-33AD91F04CDF}" type="presParOf" srcId="{C2EEDE67-8516-4439-8433-A799738EE4DE}" destId="{6762E4C0-8DB3-4CEA-9BE9-2948B25971BF}" srcOrd="1" destOrd="0" presId="urn:microsoft.com/office/officeart/2005/8/layout/radial4"/>
    <dgm:cxn modelId="{B82993B7-DD91-46DB-A97C-835E73BA5F2A}" type="presParOf" srcId="{C2EEDE67-8516-4439-8433-A799738EE4DE}" destId="{89EC887E-F083-40EA-9CB1-0CF4D691A00D}" srcOrd="2" destOrd="0" presId="urn:microsoft.com/office/officeart/2005/8/layout/radial4"/>
    <dgm:cxn modelId="{60EA2646-8D78-4328-8354-3A9ABED7DBCE}" type="presParOf" srcId="{C2EEDE67-8516-4439-8433-A799738EE4DE}" destId="{0EE331B2-3E68-4D76-A5A5-2C63987CDFBC}" srcOrd="3" destOrd="0" presId="urn:microsoft.com/office/officeart/2005/8/layout/radial4"/>
    <dgm:cxn modelId="{4AD401AE-B729-44F6-A7E1-F66C0466E868}" type="presParOf" srcId="{C2EEDE67-8516-4439-8433-A799738EE4DE}" destId="{E1178CF2-BE79-4AB7-805B-6B6FBB0E22D6}" srcOrd="4" destOrd="0" presId="urn:microsoft.com/office/officeart/2005/8/layout/radial4"/>
    <dgm:cxn modelId="{1459D821-2E10-450E-9EA0-A687BBAC10B3}" type="presParOf" srcId="{C2EEDE67-8516-4439-8433-A799738EE4DE}" destId="{5F540C9C-E2FF-4D69-8CE2-AEA921F868D4}" srcOrd="5" destOrd="0" presId="urn:microsoft.com/office/officeart/2005/8/layout/radial4"/>
    <dgm:cxn modelId="{CE54AD9F-C9CF-4012-A5A6-F7DB5D212523}" type="presParOf" srcId="{C2EEDE67-8516-4439-8433-A799738EE4DE}" destId="{A96A6C59-D7EA-4B68-8ECB-99AE259DA41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6F66B-32F4-4774-BFD1-EA1BD49CF044}"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n-NG"/>
        </a:p>
      </dgm:t>
    </dgm:pt>
    <dgm:pt modelId="{331C69DA-DA4A-49B4-B758-932FB3D17B10}">
      <dgm:prSet phldrT="[Text]" phldr="1"/>
      <dgm:spPr>
        <a:noFill/>
      </dgm:spPr>
      <dgm:t>
        <a:bodyPr/>
        <a:lstStyle/>
        <a:p>
          <a:endParaRPr lang="en-NG" dirty="0">
            <a:noFill/>
          </a:endParaRPr>
        </a:p>
      </dgm:t>
    </dgm:pt>
    <dgm:pt modelId="{1CE6D7D0-4133-4A12-9F1D-7A1983B024A5}" type="parTrans" cxnId="{F62A192C-168C-4AA0-9407-8B334BBACE9C}">
      <dgm:prSet/>
      <dgm:spPr/>
      <dgm:t>
        <a:bodyPr/>
        <a:lstStyle/>
        <a:p>
          <a:endParaRPr lang="en-NG"/>
        </a:p>
      </dgm:t>
    </dgm:pt>
    <dgm:pt modelId="{D7041C55-E31B-4FBE-8536-98526109C6DC}" type="sibTrans" cxnId="{F62A192C-168C-4AA0-9407-8B334BBACE9C}">
      <dgm:prSet/>
      <dgm:spPr>
        <a:noFill/>
        <a:ln>
          <a:noFill/>
        </a:ln>
      </dgm:spPr>
      <dgm:t>
        <a:bodyPr/>
        <a:lstStyle/>
        <a:p>
          <a:endParaRPr lang="en-NG"/>
        </a:p>
      </dgm:t>
    </dgm:pt>
    <dgm:pt modelId="{22593323-B004-43A8-8E29-62F9E779A7E2}">
      <dgm:prSet phldrT="[Text]"/>
      <dgm:spPr>
        <a:solidFill>
          <a:schemeClr val="accent6"/>
        </a:solidFill>
      </dgm:spPr>
      <dgm:t>
        <a:bodyPr/>
        <a:lstStyle/>
        <a:p>
          <a:r>
            <a:rPr lang="en-US" dirty="0"/>
            <a:t>Data and research</a:t>
          </a:r>
          <a:endParaRPr lang="en-NG" dirty="0"/>
        </a:p>
      </dgm:t>
    </dgm:pt>
    <dgm:pt modelId="{C6B78837-0788-4EB2-92EF-AFA105267C88}" type="parTrans" cxnId="{9E44E345-6A78-4EC2-89E7-57F71BE50751}">
      <dgm:prSet/>
      <dgm:spPr/>
      <dgm:t>
        <a:bodyPr/>
        <a:lstStyle/>
        <a:p>
          <a:endParaRPr lang="en-NG"/>
        </a:p>
      </dgm:t>
    </dgm:pt>
    <dgm:pt modelId="{BCB79AE7-22E0-4D26-B261-072233503D99}" type="sibTrans" cxnId="{9E44E345-6A78-4EC2-89E7-57F71BE50751}">
      <dgm:prSet/>
      <dgm:spPr>
        <a:solidFill>
          <a:schemeClr val="accent6"/>
        </a:solidFill>
      </dgm:spPr>
      <dgm:t>
        <a:bodyPr/>
        <a:lstStyle/>
        <a:p>
          <a:r>
            <a:rPr lang="en-US" dirty="0"/>
            <a:t>Patient-</a:t>
          </a:r>
          <a:r>
            <a:rPr lang="en-US" dirty="0" err="1"/>
            <a:t>centred</a:t>
          </a:r>
          <a:r>
            <a:rPr lang="en-US" dirty="0"/>
            <a:t> care</a:t>
          </a:r>
          <a:endParaRPr lang="en-NG" dirty="0"/>
        </a:p>
      </dgm:t>
    </dgm:pt>
    <dgm:pt modelId="{8D28AC3B-D9F3-4819-BDC5-DC50B0CBC4F5}">
      <dgm:prSet phldrT="[Text]" phldr="1"/>
      <dgm:spPr/>
      <dgm:t>
        <a:bodyPr/>
        <a:lstStyle/>
        <a:p>
          <a:endParaRPr lang="en-NG"/>
        </a:p>
      </dgm:t>
    </dgm:pt>
    <dgm:pt modelId="{E89719A1-9D90-4E59-8410-AEA7473601CE}" type="parTrans" cxnId="{B1C9C45D-9B26-45F0-9FCB-E599193E8258}">
      <dgm:prSet/>
      <dgm:spPr/>
      <dgm:t>
        <a:bodyPr/>
        <a:lstStyle/>
        <a:p>
          <a:endParaRPr lang="en-NG"/>
        </a:p>
      </dgm:t>
    </dgm:pt>
    <dgm:pt modelId="{DA907E70-4D5B-4336-9584-339A44F11887}" type="sibTrans" cxnId="{B1C9C45D-9B26-45F0-9FCB-E599193E8258}">
      <dgm:prSet/>
      <dgm:spPr/>
      <dgm:t>
        <a:bodyPr/>
        <a:lstStyle/>
        <a:p>
          <a:endParaRPr lang="en-NG"/>
        </a:p>
      </dgm:t>
    </dgm:pt>
    <dgm:pt modelId="{E09CEC9F-CE86-4EDD-BEBC-8BC556F2DC86}">
      <dgm:prSet phldrT="[Text]"/>
      <dgm:spPr>
        <a:solidFill>
          <a:schemeClr val="accent6"/>
        </a:solidFill>
      </dgm:spPr>
      <dgm:t>
        <a:bodyPr/>
        <a:lstStyle/>
        <a:p>
          <a:r>
            <a:rPr lang="en-US" dirty="0"/>
            <a:t>Prevention of diversion and non-medical use</a:t>
          </a:r>
          <a:endParaRPr lang="en-NG" dirty="0"/>
        </a:p>
      </dgm:t>
    </dgm:pt>
    <dgm:pt modelId="{0753A8BE-D78E-4A1A-B484-40DAC8E3F649}" type="parTrans" cxnId="{3F32908D-3BD3-419D-835C-9EA96DDE2CA9}">
      <dgm:prSet/>
      <dgm:spPr/>
      <dgm:t>
        <a:bodyPr/>
        <a:lstStyle/>
        <a:p>
          <a:endParaRPr lang="en-NG"/>
        </a:p>
      </dgm:t>
    </dgm:pt>
    <dgm:pt modelId="{C6BAA71C-AB0C-4DAB-9C0C-A161A8C168B8}" type="sibTrans" cxnId="{3F32908D-3BD3-419D-835C-9EA96DDE2CA9}">
      <dgm:prSet/>
      <dgm:spPr>
        <a:noFill/>
        <a:ln>
          <a:noFill/>
        </a:ln>
      </dgm:spPr>
      <dgm:t>
        <a:bodyPr/>
        <a:lstStyle/>
        <a:p>
          <a:endParaRPr lang="en-NG" dirty="0"/>
        </a:p>
      </dgm:t>
    </dgm:pt>
    <dgm:pt modelId="{DA4C6B94-4DBB-4984-892A-461295F442F9}">
      <dgm:prSet/>
      <dgm:spPr>
        <a:noFill/>
      </dgm:spPr>
      <dgm:t>
        <a:bodyPr/>
        <a:lstStyle/>
        <a:p>
          <a:endParaRPr lang="en-NG"/>
        </a:p>
      </dgm:t>
    </dgm:pt>
    <dgm:pt modelId="{BDFE33BA-9269-4CE8-968A-B70D1C76610D}" type="parTrans" cxnId="{292D8770-14F1-4010-B15A-F53EAF4D8E68}">
      <dgm:prSet/>
      <dgm:spPr/>
      <dgm:t>
        <a:bodyPr/>
        <a:lstStyle/>
        <a:p>
          <a:endParaRPr lang="en-NG"/>
        </a:p>
      </dgm:t>
    </dgm:pt>
    <dgm:pt modelId="{A6181E54-9994-49AD-8783-791ACB55D068}" type="sibTrans" cxnId="{292D8770-14F1-4010-B15A-F53EAF4D8E68}">
      <dgm:prSet/>
      <dgm:spPr>
        <a:noFill/>
      </dgm:spPr>
      <dgm:t>
        <a:bodyPr/>
        <a:lstStyle/>
        <a:p>
          <a:endParaRPr lang="en-NG"/>
        </a:p>
      </dgm:t>
    </dgm:pt>
    <dgm:pt modelId="{519223BF-0FED-49F4-807D-FD4F1330AADC}">
      <dgm:prSet/>
      <dgm:spPr>
        <a:solidFill>
          <a:schemeClr val="accent6"/>
        </a:solidFill>
      </dgm:spPr>
      <dgm:t>
        <a:bodyPr/>
        <a:lstStyle/>
        <a:p>
          <a:r>
            <a:rPr lang="en-US" dirty="0"/>
            <a:t>Consistent messaging</a:t>
          </a:r>
          <a:endParaRPr lang="en-NG" dirty="0"/>
        </a:p>
      </dgm:t>
    </dgm:pt>
    <dgm:pt modelId="{D41FD331-ADC0-46B5-8306-50040EFD51A8}" type="parTrans" cxnId="{8966C02A-4C6F-40A3-922D-430DDAB3BA11}">
      <dgm:prSet/>
      <dgm:spPr/>
      <dgm:t>
        <a:bodyPr/>
        <a:lstStyle/>
        <a:p>
          <a:endParaRPr lang="en-NG"/>
        </a:p>
      </dgm:t>
    </dgm:pt>
    <dgm:pt modelId="{F5613253-883E-4913-9F7C-6E055033A866}" type="sibTrans" cxnId="{8966C02A-4C6F-40A3-922D-430DDAB3BA11}">
      <dgm:prSet/>
      <dgm:spPr>
        <a:solidFill>
          <a:schemeClr val="accent6"/>
        </a:solidFill>
      </dgm:spPr>
      <dgm:t>
        <a:bodyPr/>
        <a:lstStyle/>
        <a:p>
          <a:r>
            <a:rPr lang="en-US" dirty="0"/>
            <a:t>Economic Structure</a:t>
          </a:r>
          <a:endParaRPr lang="en-NG" dirty="0"/>
        </a:p>
      </dgm:t>
    </dgm:pt>
    <dgm:pt modelId="{CF4AC037-798B-4278-A865-8F21BF074C81}">
      <dgm:prSet/>
      <dgm:spPr/>
      <dgm:t>
        <a:bodyPr/>
        <a:lstStyle/>
        <a:p>
          <a:endParaRPr lang="en-NG"/>
        </a:p>
      </dgm:t>
    </dgm:pt>
    <dgm:pt modelId="{1105B72B-6EB8-4179-A20C-CD0DA8B87C28}" type="parTrans" cxnId="{E87FD7C2-179E-417E-95D5-A4C485F17028}">
      <dgm:prSet/>
      <dgm:spPr/>
      <dgm:t>
        <a:bodyPr/>
        <a:lstStyle/>
        <a:p>
          <a:endParaRPr lang="en-NG"/>
        </a:p>
      </dgm:t>
    </dgm:pt>
    <dgm:pt modelId="{06FA1AE5-8702-4B99-B72A-C9CF134CDB7A}" type="sibTrans" cxnId="{E87FD7C2-179E-417E-95D5-A4C485F17028}">
      <dgm:prSet/>
      <dgm:spPr/>
      <dgm:t>
        <a:bodyPr/>
        <a:lstStyle/>
        <a:p>
          <a:endParaRPr lang="en-NG"/>
        </a:p>
      </dgm:t>
    </dgm:pt>
    <dgm:pt modelId="{B9CFC2D2-18D5-4328-8CD8-DEB32A4D4BC1}" type="pres">
      <dgm:prSet presAssocID="{24B6F66B-32F4-4774-BFD1-EA1BD49CF044}" presName="Name0" presStyleCnt="0">
        <dgm:presLayoutVars>
          <dgm:chMax/>
          <dgm:chPref/>
          <dgm:dir/>
          <dgm:animLvl val="lvl"/>
        </dgm:presLayoutVars>
      </dgm:prSet>
      <dgm:spPr/>
    </dgm:pt>
    <dgm:pt modelId="{6B7F027A-3B43-4EDE-B3B6-533AD43EDCF8}" type="pres">
      <dgm:prSet presAssocID="{331C69DA-DA4A-49B4-B758-932FB3D17B10}" presName="composite" presStyleCnt="0"/>
      <dgm:spPr/>
    </dgm:pt>
    <dgm:pt modelId="{648392BA-2236-4604-B348-66EDE7BD2596}" type="pres">
      <dgm:prSet presAssocID="{331C69DA-DA4A-49B4-B758-932FB3D17B10}" presName="Parent1" presStyleLbl="node1" presStyleIdx="0" presStyleCnt="10" custLinFactX="122114" custLinFactNeighborX="200000" custLinFactNeighborY="-256">
        <dgm:presLayoutVars>
          <dgm:chMax val="1"/>
          <dgm:chPref val="1"/>
          <dgm:bulletEnabled val="1"/>
        </dgm:presLayoutVars>
      </dgm:prSet>
      <dgm:spPr/>
    </dgm:pt>
    <dgm:pt modelId="{53041CAF-8526-4131-B7B7-03008E290613}" type="pres">
      <dgm:prSet presAssocID="{331C69DA-DA4A-49B4-B758-932FB3D17B10}" presName="Childtext1" presStyleLbl="revTx" presStyleIdx="0" presStyleCnt="5">
        <dgm:presLayoutVars>
          <dgm:chMax val="0"/>
          <dgm:chPref val="0"/>
          <dgm:bulletEnabled val="1"/>
        </dgm:presLayoutVars>
      </dgm:prSet>
      <dgm:spPr/>
    </dgm:pt>
    <dgm:pt modelId="{9FB4EFC0-D315-4A23-8BC9-788A90A68DBB}" type="pres">
      <dgm:prSet presAssocID="{331C69DA-DA4A-49B4-B758-932FB3D17B10}" presName="BalanceSpacing" presStyleCnt="0"/>
      <dgm:spPr/>
    </dgm:pt>
    <dgm:pt modelId="{27F4FB03-32C9-4090-926B-31F5DC9136F8}" type="pres">
      <dgm:prSet presAssocID="{331C69DA-DA4A-49B4-B758-932FB3D17B10}" presName="BalanceSpacing1" presStyleCnt="0"/>
      <dgm:spPr/>
    </dgm:pt>
    <dgm:pt modelId="{DB114947-33A2-4820-B2A0-F92185EB38AA}" type="pres">
      <dgm:prSet presAssocID="{D7041C55-E31B-4FBE-8536-98526109C6DC}" presName="Accent1Text" presStyleLbl="node1" presStyleIdx="1" presStyleCnt="10" custLinFactX="200000" custLinFactNeighborX="249622" custLinFactNeighborY="-71503"/>
      <dgm:spPr/>
    </dgm:pt>
    <dgm:pt modelId="{565F2C03-15F8-47C3-BB19-61684BE511FD}" type="pres">
      <dgm:prSet presAssocID="{D7041C55-E31B-4FBE-8536-98526109C6DC}" presName="spaceBetweenRectangles" presStyleCnt="0"/>
      <dgm:spPr/>
    </dgm:pt>
    <dgm:pt modelId="{EE867BED-5E2F-4A57-B6C6-C6F9009A8872}" type="pres">
      <dgm:prSet presAssocID="{519223BF-0FED-49F4-807D-FD4F1330AADC}" presName="composite" presStyleCnt="0"/>
      <dgm:spPr/>
    </dgm:pt>
    <dgm:pt modelId="{0529DF34-734C-4F35-AFD4-596952A85489}" type="pres">
      <dgm:prSet presAssocID="{519223BF-0FED-49F4-807D-FD4F1330AADC}" presName="Parent1" presStyleLbl="node1" presStyleIdx="2" presStyleCnt="10">
        <dgm:presLayoutVars>
          <dgm:chMax val="1"/>
          <dgm:chPref val="1"/>
          <dgm:bulletEnabled val="1"/>
        </dgm:presLayoutVars>
      </dgm:prSet>
      <dgm:spPr/>
    </dgm:pt>
    <dgm:pt modelId="{888E063A-1FFF-4916-9E75-3D20EDECCC20}" type="pres">
      <dgm:prSet presAssocID="{519223BF-0FED-49F4-807D-FD4F1330AADC}" presName="Childtext1" presStyleLbl="revTx" presStyleIdx="1" presStyleCnt="5">
        <dgm:presLayoutVars>
          <dgm:chMax val="0"/>
          <dgm:chPref val="0"/>
          <dgm:bulletEnabled val="1"/>
        </dgm:presLayoutVars>
      </dgm:prSet>
      <dgm:spPr/>
    </dgm:pt>
    <dgm:pt modelId="{CC8D1A24-AB3A-4D46-B69F-6039CBCFD19E}" type="pres">
      <dgm:prSet presAssocID="{519223BF-0FED-49F4-807D-FD4F1330AADC}" presName="BalanceSpacing" presStyleCnt="0"/>
      <dgm:spPr/>
    </dgm:pt>
    <dgm:pt modelId="{C34DC867-0281-432E-8122-3C137956EC07}" type="pres">
      <dgm:prSet presAssocID="{519223BF-0FED-49F4-807D-FD4F1330AADC}" presName="BalanceSpacing1" presStyleCnt="0"/>
      <dgm:spPr/>
    </dgm:pt>
    <dgm:pt modelId="{367C93F7-68B6-4EBC-AFA6-B9D5CB7F0C81}" type="pres">
      <dgm:prSet presAssocID="{F5613253-883E-4913-9F7C-6E055033A866}" presName="Accent1Text" presStyleLbl="node1" presStyleIdx="3" presStyleCnt="10"/>
      <dgm:spPr/>
    </dgm:pt>
    <dgm:pt modelId="{F4B84EC7-C9FC-4BD5-A0AC-144BF0DEA8FD}" type="pres">
      <dgm:prSet presAssocID="{F5613253-883E-4913-9F7C-6E055033A866}" presName="spaceBetweenRectangles" presStyleCnt="0"/>
      <dgm:spPr/>
    </dgm:pt>
    <dgm:pt modelId="{F2191BD5-4CF7-4B9F-8C8D-255B2AA60CCB}" type="pres">
      <dgm:prSet presAssocID="{22593323-B004-43A8-8E29-62F9E779A7E2}" presName="composite" presStyleCnt="0"/>
      <dgm:spPr/>
    </dgm:pt>
    <dgm:pt modelId="{F16C0ECA-3A4D-4EFF-AED7-82F7DE43426D}" type="pres">
      <dgm:prSet presAssocID="{22593323-B004-43A8-8E29-62F9E779A7E2}" presName="Parent1" presStyleLbl="node1" presStyleIdx="4" presStyleCnt="10">
        <dgm:presLayoutVars>
          <dgm:chMax val="1"/>
          <dgm:chPref val="1"/>
          <dgm:bulletEnabled val="1"/>
        </dgm:presLayoutVars>
      </dgm:prSet>
      <dgm:spPr/>
    </dgm:pt>
    <dgm:pt modelId="{338D6EE0-7691-406B-83F4-88FAAB56CB29}" type="pres">
      <dgm:prSet presAssocID="{22593323-B004-43A8-8E29-62F9E779A7E2}" presName="Childtext1" presStyleLbl="revTx" presStyleIdx="2" presStyleCnt="5">
        <dgm:presLayoutVars>
          <dgm:chMax val="0"/>
          <dgm:chPref val="0"/>
          <dgm:bulletEnabled val="1"/>
        </dgm:presLayoutVars>
      </dgm:prSet>
      <dgm:spPr/>
    </dgm:pt>
    <dgm:pt modelId="{3ECC588A-D95F-4624-9B80-57B1A7D172F3}" type="pres">
      <dgm:prSet presAssocID="{22593323-B004-43A8-8E29-62F9E779A7E2}" presName="BalanceSpacing" presStyleCnt="0"/>
      <dgm:spPr/>
    </dgm:pt>
    <dgm:pt modelId="{F0260FEF-4249-4FA9-8685-CD3FCC3CAB01}" type="pres">
      <dgm:prSet presAssocID="{22593323-B004-43A8-8E29-62F9E779A7E2}" presName="BalanceSpacing1" presStyleCnt="0"/>
      <dgm:spPr/>
    </dgm:pt>
    <dgm:pt modelId="{122DAB42-7F5B-4361-B29F-CD5FABEE5AC5}" type="pres">
      <dgm:prSet presAssocID="{BCB79AE7-22E0-4D26-B261-072233503D99}" presName="Accent1Text" presStyleLbl="node1" presStyleIdx="5" presStyleCnt="10"/>
      <dgm:spPr/>
    </dgm:pt>
    <dgm:pt modelId="{1A247E1A-2DA4-47C6-942C-A082CD2CF27B}" type="pres">
      <dgm:prSet presAssocID="{BCB79AE7-22E0-4D26-B261-072233503D99}" presName="spaceBetweenRectangles" presStyleCnt="0"/>
      <dgm:spPr/>
    </dgm:pt>
    <dgm:pt modelId="{ED5EB886-96C5-44E6-A8A8-26D8E081D1E5}" type="pres">
      <dgm:prSet presAssocID="{DA4C6B94-4DBB-4984-892A-461295F442F9}" presName="composite" presStyleCnt="0"/>
      <dgm:spPr/>
    </dgm:pt>
    <dgm:pt modelId="{09842213-0E18-4483-99ED-92366691E166}" type="pres">
      <dgm:prSet presAssocID="{DA4C6B94-4DBB-4984-892A-461295F442F9}" presName="Parent1" presStyleLbl="node1" presStyleIdx="6" presStyleCnt="10">
        <dgm:presLayoutVars>
          <dgm:chMax val="1"/>
          <dgm:chPref val="1"/>
          <dgm:bulletEnabled val="1"/>
        </dgm:presLayoutVars>
      </dgm:prSet>
      <dgm:spPr/>
    </dgm:pt>
    <dgm:pt modelId="{F4C50519-21CC-4574-8BB6-18BAF9843D88}" type="pres">
      <dgm:prSet presAssocID="{DA4C6B94-4DBB-4984-892A-461295F442F9}" presName="Childtext1" presStyleLbl="revTx" presStyleIdx="3" presStyleCnt="5">
        <dgm:presLayoutVars>
          <dgm:chMax val="0"/>
          <dgm:chPref val="0"/>
          <dgm:bulletEnabled val="1"/>
        </dgm:presLayoutVars>
      </dgm:prSet>
      <dgm:spPr/>
    </dgm:pt>
    <dgm:pt modelId="{54475B1D-34C2-431A-96EA-DB90C0BD5851}" type="pres">
      <dgm:prSet presAssocID="{DA4C6B94-4DBB-4984-892A-461295F442F9}" presName="BalanceSpacing" presStyleCnt="0"/>
      <dgm:spPr/>
    </dgm:pt>
    <dgm:pt modelId="{4C6B4A87-DD56-4B78-A41E-0E83ABB89EDB}" type="pres">
      <dgm:prSet presAssocID="{DA4C6B94-4DBB-4984-892A-461295F442F9}" presName="BalanceSpacing1" presStyleCnt="0"/>
      <dgm:spPr/>
    </dgm:pt>
    <dgm:pt modelId="{8DF1AE11-A6CF-4297-8796-E14E28F322CA}" type="pres">
      <dgm:prSet presAssocID="{A6181E54-9994-49AD-8783-791ACB55D068}" presName="Accent1Text" presStyleLbl="node1" presStyleIdx="7" presStyleCnt="10"/>
      <dgm:spPr/>
    </dgm:pt>
    <dgm:pt modelId="{F99A2CFA-A1FC-44EA-B406-5C0412C2BC58}" type="pres">
      <dgm:prSet presAssocID="{A6181E54-9994-49AD-8783-791ACB55D068}" presName="spaceBetweenRectangles" presStyleCnt="0"/>
      <dgm:spPr/>
    </dgm:pt>
    <dgm:pt modelId="{EF294658-DC41-4877-8C5B-8D26CF62A8F7}" type="pres">
      <dgm:prSet presAssocID="{E09CEC9F-CE86-4EDD-BEBC-8BC556F2DC86}" presName="composite" presStyleCnt="0"/>
      <dgm:spPr/>
    </dgm:pt>
    <dgm:pt modelId="{8F1A0D48-F3C9-4681-A05A-A55542416969}" type="pres">
      <dgm:prSet presAssocID="{E09CEC9F-CE86-4EDD-BEBC-8BC556F2DC86}" presName="Parent1" presStyleLbl="node1" presStyleIdx="8" presStyleCnt="10" custLinFactX="6490" custLinFactY="-70311" custLinFactNeighborX="100000" custLinFactNeighborY="-100000">
        <dgm:presLayoutVars>
          <dgm:chMax val="1"/>
          <dgm:chPref val="1"/>
          <dgm:bulletEnabled val="1"/>
        </dgm:presLayoutVars>
      </dgm:prSet>
      <dgm:spPr/>
    </dgm:pt>
    <dgm:pt modelId="{2DDA38FF-BDE2-4F62-8EFF-A180F8907B06}" type="pres">
      <dgm:prSet presAssocID="{E09CEC9F-CE86-4EDD-BEBC-8BC556F2DC86}" presName="Childtext1" presStyleLbl="revTx" presStyleIdx="4" presStyleCnt="5">
        <dgm:presLayoutVars>
          <dgm:chMax val="0"/>
          <dgm:chPref val="0"/>
          <dgm:bulletEnabled val="1"/>
        </dgm:presLayoutVars>
      </dgm:prSet>
      <dgm:spPr/>
    </dgm:pt>
    <dgm:pt modelId="{8359F826-8DEF-49C5-81C3-700B8B812FCA}" type="pres">
      <dgm:prSet presAssocID="{E09CEC9F-CE86-4EDD-BEBC-8BC556F2DC86}" presName="BalanceSpacing" presStyleCnt="0"/>
      <dgm:spPr/>
    </dgm:pt>
    <dgm:pt modelId="{B7FE2DD3-329E-45A8-9F7C-5050D3C79F96}" type="pres">
      <dgm:prSet presAssocID="{E09CEC9F-CE86-4EDD-BEBC-8BC556F2DC86}" presName="BalanceSpacing1" presStyleCnt="0"/>
      <dgm:spPr/>
    </dgm:pt>
    <dgm:pt modelId="{0469C164-AC15-45B5-AA50-EA66A281347D}" type="pres">
      <dgm:prSet presAssocID="{C6BAA71C-AB0C-4DAB-9C0C-A161A8C168B8}" presName="Accent1Text" presStyleLbl="node1" presStyleIdx="9" presStyleCnt="10" custLinFactX="266670" custLinFactNeighborX="300000" custLinFactNeighborY="-79476"/>
      <dgm:spPr/>
    </dgm:pt>
  </dgm:ptLst>
  <dgm:cxnLst>
    <dgm:cxn modelId="{295C3F15-8FB3-40C8-99E3-28B91716D76D}" type="presOf" srcId="{C6BAA71C-AB0C-4DAB-9C0C-A161A8C168B8}" destId="{0469C164-AC15-45B5-AA50-EA66A281347D}" srcOrd="0" destOrd="0" presId="urn:microsoft.com/office/officeart/2008/layout/AlternatingHexagons"/>
    <dgm:cxn modelId="{7DDF5F1C-EC3B-466A-9320-419DBF4F9C42}" type="presOf" srcId="{D7041C55-E31B-4FBE-8536-98526109C6DC}" destId="{DB114947-33A2-4820-B2A0-F92185EB38AA}" srcOrd="0" destOrd="0" presId="urn:microsoft.com/office/officeart/2008/layout/AlternatingHexagons"/>
    <dgm:cxn modelId="{8966C02A-4C6F-40A3-922D-430DDAB3BA11}" srcId="{24B6F66B-32F4-4774-BFD1-EA1BD49CF044}" destId="{519223BF-0FED-49F4-807D-FD4F1330AADC}" srcOrd="1" destOrd="0" parTransId="{D41FD331-ADC0-46B5-8306-50040EFD51A8}" sibTransId="{F5613253-883E-4913-9F7C-6E055033A866}"/>
    <dgm:cxn modelId="{F62A192C-168C-4AA0-9407-8B334BBACE9C}" srcId="{24B6F66B-32F4-4774-BFD1-EA1BD49CF044}" destId="{331C69DA-DA4A-49B4-B758-932FB3D17B10}" srcOrd="0" destOrd="0" parTransId="{1CE6D7D0-4133-4A12-9F1D-7A1983B024A5}" sibTransId="{D7041C55-E31B-4FBE-8536-98526109C6DC}"/>
    <dgm:cxn modelId="{9511C32F-3D3E-4E9B-80DD-013662FCB3D1}" type="presOf" srcId="{24B6F66B-32F4-4774-BFD1-EA1BD49CF044}" destId="{B9CFC2D2-18D5-4328-8CD8-DEB32A4D4BC1}" srcOrd="0" destOrd="0" presId="urn:microsoft.com/office/officeart/2008/layout/AlternatingHexagons"/>
    <dgm:cxn modelId="{2155D837-C7E3-4BB8-9019-7E99199E2468}" type="presOf" srcId="{22593323-B004-43A8-8E29-62F9E779A7E2}" destId="{F16C0ECA-3A4D-4EFF-AED7-82F7DE43426D}" srcOrd="0" destOrd="0" presId="urn:microsoft.com/office/officeart/2008/layout/AlternatingHexagons"/>
    <dgm:cxn modelId="{B1C9C45D-9B26-45F0-9FCB-E599193E8258}" srcId="{22593323-B004-43A8-8E29-62F9E779A7E2}" destId="{8D28AC3B-D9F3-4819-BDC5-DC50B0CBC4F5}" srcOrd="0" destOrd="0" parTransId="{E89719A1-9D90-4E59-8410-AEA7473601CE}" sibTransId="{DA907E70-4D5B-4336-9584-339A44F11887}"/>
    <dgm:cxn modelId="{9E44E345-6A78-4EC2-89E7-57F71BE50751}" srcId="{24B6F66B-32F4-4774-BFD1-EA1BD49CF044}" destId="{22593323-B004-43A8-8E29-62F9E779A7E2}" srcOrd="2" destOrd="0" parTransId="{C6B78837-0788-4EB2-92EF-AFA105267C88}" sibTransId="{BCB79AE7-22E0-4D26-B261-072233503D99}"/>
    <dgm:cxn modelId="{6D57936F-6DC5-4DAF-940E-B0FADE127C41}" type="presOf" srcId="{DA4C6B94-4DBB-4984-892A-461295F442F9}" destId="{09842213-0E18-4483-99ED-92366691E166}" srcOrd="0" destOrd="0" presId="urn:microsoft.com/office/officeart/2008/layout/AlternatingHexagons"/>
    <dgm:cxn modelId="{292D8770-14F1-4010-B15A-F53EAF4D8E68}" srcId="{24B6F66B-32F4-4774-BFD1-EA1BD49CF044}" destId="{DA4C6B94-4DBB-4984-892A-461295F442F9}" srcOrd="3" destOrd="0" parTransId="{BDFE33BA-9269-4CE8-968A-B70D1C76610D}" sibTransId="{A6181E54-9994-49AD-8783-791ACB55D068}"/>
    <dgm:cxn modelId="{1972C771-5714-4F2A-868C-978353A5EC97}" type="presOf" srcId="{F5613253-883E-4913-9F7C-6E055033A866}" destId="{367C93F7-68B6-4EBC-AFA6-B9D5CB7F0C81}" srcOrd="0" destOrd="0" presId="urn:microsoft.com/office/officeart/2008/layout/AlternatingHexagons"/>
    <dgm:cxn modelId="{F4DE9A52-7B3A-44B3-92AD-0162C9587ADC}" type="presOf" srcId="{A6181E54-9994-49AD-8783-791ACB55D068}" destId="{8DF1AE11-A6CF-4297-8796-E14E28F322CA}" srcOrd="0" destOrd="0" presId="urn:microsoft.com/office/officeart/2008/layout/AlternatingHexagons"/>
    <dgm:cxn modelId="{31101F8A-745D-4191-A125-42DE5BD88A90}" type="presOf" srcId="{519223BF-0FED-49F4-807D-FD4F1330AADC}" destId="{0529DF34-734C-4F35-AFD4-596952A85489}" srcOrd="0" destOrd="0" presId="urn:microsoft.com/office/officeart/2008/layout/AlternatingHexagons"/>
    <dgm:cxn modelId="{3F32908D-3BD3-419D-835C-9EA96DDE2CA9}" srcId="{24B6F66B-32F4-4774-BFD1-EA1BD49CF044}" destId="{E09CEC9F-CE86-4EDD-BEBC-8BC556F2DC86}" srcOrd="4" destOrd="0" parTransId="{0753A8BE-D78E-4A1A-B484-40DAC8E3F649}" sibTransId="{C6BAA71C-AB0C-4DAB-9C0C-A161A8C168B8}"/>
    <dgm:cxn modelId="{E87FD7C2-179E-417E-95D5-A4C485F17028}" srcId="{519223BF-0FED-49F4-807D-FD4F1330AADC}" destId="{CF4AC037-798B-4278-A865-8F21BF074C81}" srcOrd="0" destOrd="0" parTransId="{1105B72B-6EB8-4179-A20C-CD0DA8B87C28}" sibTransId="{06FA1AE5-8702-4B99-B72A-C9CF134CDB7A}"/>
    <dgm:cxn modelId="{4E639ACA-EF76-4E4E-B948-E612175978B1}" type="presOf" srcId="{8D28AC3B-D9F3-4819-BDC5-DC50B0CBC4F5}" destId="{338D6EE0-7691-406B-83F4-88FAAB56CB29}" srcOrd="0" destOrd="0" presId="urn:microsoft.com/office/officeart/2008/layout/AlternatingHexagons"/>
    <dgm:cxn modelId="{A113DECA-F32C-4A16-AC87-B977F0823188}" type="presOf" srcId="{E09CEC9F-CE86-4EDD-BEBC-8BC556F2DC86}" destId="{8F1A0D48-F3C9-4681-A05A-A55542416969}" srcOrd="0" destOrd="0" presId="urn:microsoft.com/office/officeart/2008/layout/AlternatingHexagons"/>
    <dgm:cxn modelId="{A9032ED3-1168-41E7-95F7-A1ACF40AACFF}" type="presOf" srcId="{BCB79AE7-22E0-4D26-B261-072233503D99}" destId="{122DAB42-7F5B-4361-B29F-CD5FABEE5AC5}" srcOrd="0" destOrd="0" presId="urn:microsoft.com/office/officeart/2008/layout/AlternatingHexagons"/>
    <dgm:cxn modelId="{D883D1E1-D3C5-43C6-B9B0-A932B9DE879A}" type="presOf" srcId="{CF4AC037-798B-4278-A865-8F21BF074C81}" destId="{888E063A-1FFF-4916-9E75-3D20EDECCC20}" srcOrd="0" destOrd="0" presId="urn:microsoft.com/office/officeart/2008/layout/AlternatingHexagons"/>
    <dgm:cxn modelId="{3F2936EA-C251-4DF5-9D54-72FB66FA554F}" type="presOf" srcId="{331C69DA-DA4A-49B4-B758-932FB3D17B10}" destId="{648392BA-2236-4604-B348-66EDE7BD2596}" srcOrd="0" destOrd="0" presId="urn:microsoft.com/office/officeart/2008/layout/AlternatingHexagons"/>
    <dgm:cxn modelId="{4D3F3F4B-FD12-48EF-9599-56FF264A54B6}" type="presParOf" srcId="{B9CFC2D2-18D5-4328-8CD8-DEB32A4D4BC1}" destId="{6B7F027A-3B43-4EDE-B3B6-533AD43EDCF8}" srcOrd="0" destOrd="0" presId="urn:microsoft.com/office/officeart/2008/layout/AlternatingHexagons"/>
    <dgm:cxn modelId="{D662B58D-4047-4AB8-9FCF-7262BC38D536}" type="presParOf" srcId="{6B7F027A-3B43-4EDE-B3B6-533AD43EDCF8}" destId="{648392BA-2236-4604-B348-66EDE7BD2596}" srcOrd="0" destOrd="0" presId="urn:microsoft.com/office/officeart/2008/layout/AlternatingHexagons"/>
    <dgm:cxn modelId="{914A4EEC-4F9F-4F60-B9D6-FA1068EAED27}" type="presParOf" srcId="{6B7F027A-3B43-4EDE-B3B6-533AD43EDCF8}" destId="{53041CAF-8526-4131-B7B7-03008E290613}" srcOrd="1" destOrd="0" presId="urn:microsoft.com/office/officeart/2008/layout/AlternatingHexagons"/>
    <dgm:cxn modelId="{3E168848-0318-4BC1-9C20-979DED854504}" type="presParOf" srcId="{6B7F027A-3B43-4EDE-B3B6-533AD43EDCF8}" destId="{9FB4EFC0-D315-4A23-8BC9-788A90A68DBB}" srcOrd="2" destOrd="0" presId="urn:microsoft.com/office/officeart/2008/layout/AlternatingHexagons"/>
    <dgm:cxn modelId="{4DFFFFF4-1738-4FFB-B7C0-371E01B35C78}" type="presParOf" srcId="{6B7F027A-3B43-4EDE-B3B6-533AD43EDCF8}" destId="{27F4FB03-32C9-4090-926B-31F5DC9136F8}" srcOrd="3" destOrd="0" presId="urn:microsoft.com/office/officeart/2008/layout/AlternatingHexagons"/>
    <dgm:cxn modelId="{8BF02603-9AA1-4ACE-A8E0-8191F1000641}" type="presParOf" srcId="{6B7F027A-3B43-4EDE-B3B6-533AD43EDCF8}" destId="{DB114947-33A2-4820-B2A0-F92185EB38AA}" srcOrd="4" destOrd="0" presId="urn:microsoft.com/office/officeart/2008/layout/AlternatingHexagons"/>
    <dgm:cxn modelId="{717A243B-A4F3-4D0F-9594-FBCF1ABA88CF}" type="presParOf" srcId="{B9CFC2D2-18D5-4328-8CD8-DEB32A4D4BC1}" destId="{565F2C03-15F8-47C3-BB19-61684BE511FD}" srcOrd="1" destOrd="0" presId="urn:microsoft.com/office/officeart/2008/layout/AlternatingHexagons"/>
    <dgm:cxn modelId="{D9A4127D-30DE-4CC4-B238-279FD4137AF8}" type="presParOf" srcId="{B9CFC2D2-18D5-4328-8CD8-DEB32A4D4BC1}" destId="{EE867BED-5E2F-4A57-B6C6-C6F9009A8872}" srcOrd="2" destOrd="0" presId="urn:microsoft.com/office/officeart/2008/layout/AlternatingHexagons"/>
    <dgm:cxn modelId="{8B02B7D1-26EC-4E83-BB23-2D23CE87BCFA}" type="presParOf" srcId="{EE867BED-5E2F-4A57-B6C6-C6F9009A8872}" destId="{0529DF34-734C-4F35-AFD4-596952A85489}" srcOrd="0" destOrd="0" presId="urn:microsoft.com/office/officeart/2008/layout/AlternatingHexagons"/>
    <dgm:cxn modelId="{F1969B67-6465-4CAD-9E09-ECAACD10EAB2}" type="presParOf" srcId="{EE867BED-5E2F-4A57-B6C6-C6F9009A8872}" destId="{888E063A-1FFF-4916-9E75-3D20EDECCC20}" srcOrd="1" destOrd="0" presId="urn:microsoft.com/office/officeart/2008/layout/AlternatingHexagons"/>
    <dgm:cxn modelId="{F67BF3E8-228F-46AA-AFA6-102CA3E3F9DE}" type="presParOf" srcId="{EE867BED-5E2F-4A57-B6C6-C6F9009A8872}" destId="{CC8D1A24-AB3A-4D46-B69F-6039CBCFD19E}" srcOrd="2" destOrd="0" presId="urn:microsoft.com/office/officeart/2008/layout/AlternatingHexagons"/>
    <dgm:cxn modelId="{0A051862-4624-4110-BF5D-D7CE293CDABE}" type="presParOf" srcId="{EE867BED-5E2F-4A57-B6C6-C6F9009A8872}" destId="{C34DC867-0281-432E-8122-3C137956EC07}" srcOrd="3" destOrd="0" presId="urn:microsoft.com/office/officeart/2008/layout/AlternatingHexagons"/>
    <dgm:cxn modelId="{03998FFC-742F-4D8E-97DC-3F23489F7D4F}" type="presParOf" srcId="{EE867BED-5E2F-4A57-B6C6-C6F9009A8872}" destId="{367C93F7-68B6-4EBC-AFA6-B9D5CB7F0C81}" srcOrd="4" destOrd="0" presId="urn:microsoft.com/office/officeart/2008/layout/AlternatingHexagons"/>
    <dgm:cxn modelId="{33F1C09E-4DB4-4A3C-A9B5-0B54C8CC7C38}" type="presParOf" srcId="{B9CFC2D2-18D5-4328-8CD8-DEB32A4D4BC1}" destId="{F4B84EC7-C9FC-4BD5-A0AC-144BF0DEA8FD}" srcOrd="3" destOrd="0" presId="urn:microsoft.com/office/officeart/2008/layout/AlternatingHexagons"/>
    <dgm:cxn modelId="{6A5ADBCF-6B1E-46DB-B50D-FAC02D24D949}" type="presParOf" srcId="{B9CFC2D2-18D5-4328-8CD8-DEB32A4D4BC1}" destId="{F2191BD5-4CF7-4B9F-8C8D-255B2AA60CCB}" srcOrd="4" destOrd="0" presId="urn:microsoft.com/office/officeart/2008/layout/AlternatingHexagons"/>
    <dgm:cxn modelId="{21EDE726-7ACA-4128-92CA-2959C76E8EE1}" type="presParOf" srcId="{F2191BD5-4CF7-4B9F-8C8D-255B2AA60CCB}" destId="{F16C0ECA-3A4D-4EFF-AED7-82F7DE43426D}" srcOrd="0" destOrd="0" presId="urn:microsoft.com/office/officeart/2008/layout/AlternatingHexagons"/>
    <dgm:cxn modelId="{1A9B5FE0-9389-426C-A48A-F2309129215A}" type="presParOf" srcId="{F2191BD5-4CF7-4B9F-8C8D-255B2AA60CCB}" destId="{338D6EE0-7691-406B-83F4-88FAAB56CB29}" srcOrd="1" destOrd="0" presId="urn:microsoft.com/office/officeart/2008/layout/AlternatingHexagons"/>
    <dgm:cxn modelId="{1090ED90-5604-4DF6-BFD2-E4AB11855D54}" type="presParOf" srcId="{F2191BD5-4CF7-4B9F-8C8D-255B2AA60CCB}" destId="{3ECC588A-D95F-4624-9B80-57B1A7D172F3}" srcOrd="2" destOrd="0" presId="urn:microsoft.com/office/officeart/2008/layout/AlternatingHexagons"/>
    <dgm:cxn modelId="{5F6CCDE2-6DED-4B59-8557-56904A04B2E5}" type="presParOf" srcId="{F2191BD5-4CF7-4B9F-8C8D-255B2AA60CCB}" destId="{F0260FEF-4249-4FA9-8685-CD3FCC3CAB01}" srcOrd="3" destOrd="0" presId="urn:microsoft.com/office/officeart/2008/layout/AlternatingHexagons"/>
    <dgm:cxn modelId="{9313C6CA-E2C8-458D-9AC0-744054BBB0C6}" type="presParOf" srcId="{F2191BD5-4CF7-4B9F-8C8D-255B2AA60CCB}" destId="{122DAB42-7F5B-4361-B29F-CD5FABEE5AC5}" srcOrd="4" destOrd="0" presId="urn:microsoft.com/office/officeart/2008/layout/AlternatingHexagons"/>
    <dgm:cxn modelId="{08C088E3-B732-46D9-B9BE-2DBDFAF892BE}" type="presParOf" srcId="{B9CFC2D2-18D5-4328-8CD8-DEB32A4D4BC1}" destId="{1A247E1A-2DA4-47C6-942C-A082CD2CF27B}" srcOrd="5" destOrd="0" presId="urn:microsoft.com/office/officeart/2008/layout/AlternatingHexagons"/>
    <dgm:cxn modelId="{E9A07B36-DDF0-4505-936B-7FB4FCB31521}" type="presParOf" srcId="{B9CFC2D2-18D5-4328-8CD8-DEB32A4D4BC1}" destId="{ED5EB886-96C5-44E6-A8A8-26D8E081D1E5}" srcOrd="6" destOrd="0" presId="urn:microsoft.com/office/officeart/2008/layout/AlternatingHexagons"/>
    <dgm:cxn modelId="{5C74ACB6-2C13-4652-AA6E-ADA8D502912C}" type="presParOf" srcId="{ED5EB886-96C5-44E6-A8A8-26D8E081D1E5}" destId="{09842213-0E18-4483-99ED-92366691E166}" srcOrd="0" destOrd="0" presId="urn:microsoft.com/office/officeart/2008/layout/AlternatingHexagons"/>
    <dgm:cxn modelId="{6DBBCAEE-4A30-4D5D-9CB1-762722FFD19F}" type="presParOf" srcId="{ED5EB886-96C5-44E6-A8A8-26D8E081D1E5}" destId="{F4C50519-21CC-4574-8BB6-18BAF9843D88}" srcOrd="1" destOrd="0" presId="urn:microsoft.com/office/officeart/2008/layout/AlternatingHexagons"/>
    <dgm:cxn modelId="{FE0D3B31-3C94-4B19-9E43-D15DF48610B6}" type="presParOf" srcId="{ED5EB886-96C5-44E6-A8A8-26D8E081D1E5}" destId="{54475B1D-34C2-431A-96EA-DB90C0BD5851}" srcOrd="2" destOrd="0" presId="urn:microsoft.com/office/officeart/2008/layout/AlternatingHexagons"/>
    <dgm:cxn modelId="{8624C499-E9C7-4BC2-80E7-30CAFBF4A3C3}" type="presParOf" srcId="{ED5EB886-96C5-44E6-A8A8-26D8E081D1E5}" destId="{4C6B4A87-DD56-4B78-A41E-0E83ABB89EDB}" srcOrd="3" destOrd="0" presId="urn:microsoft.com/office/officeart/2008/layout/AlternatingHexagons"/>
    <dgm:cxn modelId="{8F842580-16B2-4121-9166-50DCCAE511C3}" type="presParOf" srcId="{ED5EB886-96C5-44E6-A8A8-26D8E081D1E5}" destId="{8DF1AE11-A6CF-4297-8796-E14E28F322CA}" srcOrd="4" destOrd="0" presId="urn:microsoft.com/office/officeart/2008/layout/AlternatingHexagons"/>
    <dgm:cxn modelId="{B4866F8A-0F54-4C02-98A1-59C4A7E83EE9}" type="presParOf" srcId="{B9CFC2D2-18D5-4328-8CD8-DEB32A4D4BC1}" destId="{F99A2CFA-A1FC-44EA-B406-5C0412C2BC58}" srcOrd="7" destOrd="0" presId="urn:microsoft.com/office/officeart/2008/layout/AlternatingHexagons"/>
    <dgm:cxn modelId="{7EBBF3E2-4E2B-4622-B7DB-004DC5A1E9AC}" type="presParOf" srcId="{B9CFC2D2-18D5-4328-8CD8-DEB32A4D4BC1}" destId="{EF294658-DC41-4877-8C5B-8D26CF62A8F7}" srcOrd="8" destOrd="0" presId="urn:microsoft.com/office/officeart/2008/layout/AlternatingHexagons"/>
    <dgm:cxn modelId="{14C30979-30C9-4536-8993-B323ABB8B19E}" type="presParOf" srcId="{EF294658-DC41-4877-8C5B-8D26CF62A8F7}" destId="{8F1A0D48-F3C9-4681-A05A-A55542416969}" srcOrd="0" destOrd="0" presId="urn:microsoft.com/office/officeart/2008/layout/AlternatingHexagons"/>
    <dgm:cxn modelId="{10FE0A13-84B1-44B2-B50D-C13F53856DDF}" type="presParOf" srcId="{EF294658-DC41-4877-8C5B-8D26CF62A8F7}" destId="{2DDA38FF-BDE2-4F62-8EFF-A180F8907B06}" srcOrd="1" destOrd="0" presId="urn:microsoft.com/office/officeart/2008/layout/AlternatingHexagons"/>
    <dgm:cxn modelId="{92A5D885-1AC3-444C-AD3B-955C2998D547}" type="presParOf" srcId="{EF294658-DC41-4877-8C5B-8D26CF62A8F7}" destId="{8359F826-8DEF-49C5-81C3-700B8B812FCA}" srcOrd="2" destOrd="0" presId="urn:microsoft.com/office/officeart/2008/layout/AlternatingHexagons"/>
    <dgm:cxn modelId="{DB8ABD04-F793-4B21-8AAA-6929FC2DE0A5}" type="presParOf" srcId="{EF294658-DC41-4877-8C5B-8D26CF62A8F7}" destId="{B7FE2DD3-329E-45A8-9F7C-5050D3C79F96}" srcOrd="3" destOrd="0" presId="urn:microsoft.com/office/officeart/2008/layout/AlternatingHexagons"/>
    <dgm:cxn modelId="{43BCD598-237F-4D8C-B83E-963541C476F6}" type="presParOf" srcId="{EF294658-DC41-4877-8C5B-8D26CF62A8F7}" destId="{0469C164-AC15-45B5-AA50-EA66A281347D}"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2E8B2-25C4-4945-A512-317DFE0114F9}">
      <dsp:nvSpPr>
        <dsp:cNvPr id="0" name=""/>
        <dsp:cNvSpPr/>
      </dsp:nvSpPr>
      <dsp:spPr>
        <a:xfrm>
          <a:off x="0" y="1599"/>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79C32-A19E-416A-8E72-A7935683E3DA}">
      <dsp:nvSpPr>
        <dsp:cNvPr id="0" name=""/>
        <dsp:cNvSpPr/>
      </dsp:nvSpPr>
      <dsp:spPr>
        <a:xfrm>
          <a:off x="0" y="1599"/>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Presented by</a:t>
          </a:r>
        </a:p>
      </dsp:txBody>
      <dsp:txXfrm>
        <a:off x="0" y="1599"/>
        <a:ext cx="3886200" cy="545566"/>
      </dsp:txXfrm>
    </dsp:sp>
    <dsp:sp modelId="{EBDADA49-B6C0-4DFE-B8A6-49FFCB392595}">
      <dsp:nvSpPr>
        <dsp:cNvPr id="0" name=""/>
        <dsp:cNvSpPr/>
      </dsp:nvSpPr>
      <dsp:spPr>
        <a:xfrm>
          <a:off x="0" y="547166"/>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58578-845E-4E6D-9408-B89C05963610}">
      <dsp:nvSpPr>
        <dsp:cNvPr id="0" name=""/>
        <dsp:cNvSpPr/>
      </dsp:nvSpPr>
      <dsp:spPr>
        <a:xfrm>
          <a:off x="0" y="547166"/>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Pharm. (Mrs.) Yedunni Adenuga</a:t>
          </a:r>
        </a:p>
      </dsp:txBody>
      <dsp:txXfrm>
        <a:off x="0" y="547166"/>
        <a:ext cx="3886200" cy="545566"/>
      </dsp:txXfrm>
    </dsp:sp>
    <dsp:sp modelId="{C040FB54-01C0-4161-BB4D-4BA7A1CB5CA4}">
      <dsp:nvSpPr>
        <dsp:cNvPr id="0" name=""/>
        <dsp:cNvSpPr/>
      </dsp:nvSpPr>
      <dsp:spPr>
        <a:xfrm>
          <a:off x="0" y="1092732"/>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BF449-0A74-4BC4-8DED-7D1BF711DEB4}">
      <dsp:nvSpPr>
        <dsp:cNvPr id="0" name=""/>
        <dsp:cNvSpPr/>
      </dsp:nvSpPr>
      <dsp:spPr>
        <a:xfrm>
          <a:off x="0" y="1092732"/>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Director Narcotics and Controlled Substances Directorate</a:t>
          </a:r>
        </a:p>
      </dsp:txBody>
      <dsp:txXfrm>
        <a:off x="0" y="1092732"/>
        <a:ext cx="3886200" cy="545566"/>
      </dsp:txXfrm>
    </dsp:sp>
    <dsp:sp modelId="{C2CA205A-57B9-4444-953E-64C8E121DE1E}">
      <dsp:nvSpPr>
        <dsp:cNvPr id="0" name=""/>
        <dsp:cNvSpPr/>
      </dsp:nvSpPr>
      <dsp:spPr>
        <a:xfrm>
          <a:off x="0" y="1638299"/>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D1B0A-1FFD-48BC-B4B1-4870EF1EC706}">
      <dsp:nvSpPr>
        <dsp:cNvPr id="0" name=""/>
        <dsp:cNvSpPr/>
      </dsp:nvSpPr>
      <dsp:spPr>
        <a:xfrm>
          <a:off x="0" y="1638299"/>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0" y="1638299"/>
        <a:ext cx="3886200" cy="545566"/>
      </dsp:txXfrm>
    </dsp:sp>
    <dsp:sp modelId="{0B6C272A-9FDA-4705-8A18-50F651222F01}">
      <dsp:nvSpPr>
        <dsp:cNvPr id="0" name=""/>
        <dsp:cNvSpPr/>
      </dsp:nvSpPr>
      <dsp:spPr>
        <a:xfrm>
          <a:off x="0" y="2183866"/>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CC16C-79B2-496A-A95C-3DE8C9AF1709}">
      <dsp:nvSpPr>
        <dsp:cNvPr id="0" name=""/>
        <dsp:cNvSpPr/>
      </dsp:nvSpPr>
      <dsp:spPr>
        <a:xfrm>
          <a:off x="0" y="2183866"/>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NG" sz="1500" kern="1200"/>
            <a:t>27</a:t>
          </a:r>
          <a:r>
            <a:rPr lang="en-NG" sz="1500" kern="1200" baseline="30000"/>
            <a:t>th</a:t>
          </a:r>
          <a:r>
            <a:rPr lang="en-NG" sz="1500" kern="1200"/>
            <a:t> Annual Conference of the Association of Industrial Pharmacists of Nigeria (NAIP)</a:t>
          </a:r>
        </a:p>
      </dsp:txBody>
      <dsp:txXfrm>
        <a:off x="0" y="2183866"/>
        <a:ext cx="3886200" cy="545566"/>
      </dsp:txXfrm>
    </dsp:sp>
    <dsp:sp modelId="{D1E030A3-B079-4831-ABDD-EC625563B04B}">
      <dsp:nvSpPr>
        <dsp:cNvPr id="0" name=""/>
        <dsp:cNvSpPr/>
      </dsp:nvSpPr>
      <dsp:spPr>
        <a:xfrm>
          <a:off x="0" y="2729432"/>
          <a:ext cx="3886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93EF-1AC0-46C1-9B58-2E3E38F7E39F}">
      <dsp:nvSpPr>
        <dsp:cNvPr id="0" name=""/>
        <dsp:cNvSpPr/>
      </dsp:nvSpPr>
      <dsp:spPr>
        <a:xfrm>
          <a:off x="0" y="2729432"/>
          <a:ext cx="3886200"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NG" sz="1500" kern="1200"/>
            <a:t>7</a:t>
          </a:r>
          <a:r>
            <a:rPr lang="en-NG" sz="1500" kern="1200" baseline="30000"/>
            <a:t>th</a:t>
          </a:r>
          <a:r>
            <a:rPr lang="en-NG" sz="1500" kern="1200"/>
            <a:t> June 2024</a:t>
          </a:r>
        </a:p>
      </dsp:txBody>
      <dsp:txXfrm>
        <a:off x="0" y="2729432"/>
        <a:ext cx="3886200" cy="545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A58E6-C24A-4172-9C85-17612E9B0B3A}">
      <dsp:nvSpPr>
        <dsp:cNvPr id="0" name=""/>
        <dsp:cNvSpPr/>
      </dsp:nvSpPr>
      <dsp:spPr>
        <a:xfrm>
          <a:off x="1905" y="159434"/>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80%</a:t>
          </a:r>
          <a:endParaRPr lang="en-NG" sz="1500" kern="1200" dirty="0"/>
        </a:p>
      </dsp:txBody>
      <dsp:txXfrm>
        <a:off x="1905" y="159434"/>
        <a:ext cx="1857374" cy="432000"/>
      </dsp:txXfrm>
    </dsp:sp>
    <dsp:sp modelId="{6B97A074-7841-46C5-8762-3325A68F4215}">
      <dsp:nvSpPr>
        <dsp:cNvPr id="0" name=""/>
        <dsp:cNvSpPr/>
      </dsp:nvSpPr>
      <dsp:spPr>
        <a:xfrm>
          <a:off x="1905" y="591434"/>
          <a:ext cx="1857374" cy="16875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of the world’s population are without access to controlled medicines</a:t>
          </a:r>
          <a:endParaRPr lang="en-NG" sz="1500" kern="1200" dirty="0"/>
        </a:p>
      </dsp:txBody>
      <dsp:txXfrm>
        <a:off x="1905" y="591434"/>
        <a:ext cx="1857374" cy="1687531"/>
      </dsp:txXfrm>
    </dsp:sp>
    <dsp:sp modelId="{4539DE03-1D22-4902-8EB0-155C76D25716}">
      <dsp:nvSpPr>
        <dsp:cNvPr id="0" name=""/>
        <dsp:cNvSpPr/>
      </dsp:nvSpPr>
      <dsp:spPr>
        <a:xfrm>
          <a:off x="2119312" y="159434"/>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150</a:t>
          </a:r>
          <a:endParaRPr lang="en-NG" sz="1500" kern="1200" dirty="0"/>
        </a:p>
      </dsp:txBody>
      <dsp:txXfrm>
        <a:off x="2119312" y="159434"/>
        <a:ext cx="1857374" cy="432000"/>
      </dsp:txXfrm>
    </dsp:sp>
    <dsp:sp modelId="{6BC5A4F4-05E2-426A-A8F1-5FE6DB385D11}">
      <dsp:nvSpPr>
        <dsp:cNvPr id="0" name=""/>
        <dsp:cNvSpPr/>
      </dsp:nvSpPr>
      <dsp:spPr>
        <a:xfrm>
          <a:off x="2119312" y="591434"/>
          <a:ext cx="1857374" cy="16875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Countries, both low- and middle-income countries as well as high income countries, have reported untreated severe pain.</a:t>
          </a:r>
          <a:endParaRPr lang="en-NG" sz="1500" kern="1200" dirty="0"/>
        </a:p>
      </dsp:txBody>
      <dsp:txXfrm>
        <a:off x="2119312" y="591434"/>
        <a:ext cx="1857374" cy="1687531"/>
      </dsp:txXfrm>
    </dsp:sp>
    <dsp:sp modelId="{E46F7AA2-7932-44AE-800E-FAE77BB15848}">
      <dsp:nvSpPr>
        <dsp:cNvPr id="0" name=""/>
        <dsp:cNvSpPr/>
      </dsp:nvSpPr>
      <dsp:spPr>
        <a:xfrm>
          <a:off x="4236719" y="159434"/>
          <a:ext cx="18573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5 BILLION</a:t>
          </a:r>
          <a:endParaRPr lang="en-NG" sz="1500" kern="1200" dirty="0"/>
        </a:p>
      </dsp:txBody>
      <dsp:txXfrm>
        <a:off x="4236719" y="159434"/>
        <a:ext cx="1857374" cy="432000"/>
      </dsp:txXfrm>
    </dsp:sp>
    <dsp:sp modelId="{FE2F8F44-593D-4309-B9B0-8D5DB107210B}">
      <dsp:nvSpPr>
        <dsp:cNvPr id="0" name=""/>
        <dsp:cNvSpPr/>
      </dsp:nvSpPr>
      <dsp:spPr>
        <a:xfrm>
          <a:off x="4236719" y="591434"/>
          <a:ext cx="1857374" cy="16875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People are living in countries with low or no access to controlled medicines for severe pain symptoms</a:t>
          </a:r>
          <a:endParaRPr lang="en-NG" sz="1500" kern="1200" dirty="0"/>
        </a:p>
      </dsp:txBody>
      <dsp:txXfrm>
        <a:off x="4236719" y="591434"/>
        <a:ext cx="1857374" cy="1687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E5E2-8F49-4100-9F50-872E3B56D3B4}">
      <dsp:nvSpPr>
        <dsp:cNvPr id="0" name=""/>
        <dsp:cNvSpPr/>
      </dsp:nvSpPr>
      <dsp:spPr>
        <a:xfrm>
          <a:off x="1329809" y="1552828"/>
          <a:ext cx="1226581" cy="1226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For medical purposes</a:t>
          </a:r>
        </a:p>
        <a:p>
          <a:pPr marL="0" lvl="0" indent="0" algn="ctr" defTabSz="400050">
            <a:lnSpc>
              <a:spcPct val="90000"/>
            </a:lnSpc>
            <a:spcBef>
              <a:spcPct val="0"/>
            </a:spcBef>
            <a:spcAft>
              <a:spcPct val="35000"/>
            </a:spcAft>
            <a:buNone/>
          </a:pPr>
          <a:r>
            <a:rPr lang="en-US" sz="900" kern="1200" dirty="0"/>
            <a:t>Preventing Diversion</a:t>
          </a:r>
        </a:p>
        <a:p>
          <a:pPr marL="0" lvl="0" indent="0" algn="ctr" defTabSz="400050">
            <a:lnSpc>
              <a:spcPct val="90000"/>
            </a:lnSpc>
            <a:spcBef>
              <a:spcPct val="0"/>
            </a:spcBef>
            <a:spcAft>
              <a:spcPct val="35000"/>
            </a:spcAft>
            <a:buNone/>
          </a:pPr>
          <a:r>
            <a:rPr lang="en-US" sz="900" kern="1200" dirty="0"/>
            <a:t>Preventing non-medical use</a:t>
          </a:r>
          <a:endParaRPr lang="en-NG" sz="900" kern="1200" dirty="0"/>
        </a:p>
      </dsp:txBody>
      <dsp:txXfrm>
        <a:off x="1509438" y="1732457"/>
        <a:ext cx="867323" cy="867323"/>
      </dsp:txXfrm>
    </dsp:sp>
    <dsp:sp modelId="{6762E4C0-8DB3-4CEA-9BE9-2948B25971BF}">
      <dsp:nvSpPr>
        <dsp:cNvPr id="0" name=""/>
        <dsp:cNvSpPr/>
      </dsp:nvSpPr>
      <dsp:spPr>
        <a:xfrm rot="12900000">
          <a:off x="493839" y="1322859"/>
          <a:ext cx="989167" cy="3495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C887E-F083-40EA-9CB1-0CF4D691A00D}">
      <dsp:nvSpPr>
        <dsp:cNvPr id="0" name=""/>
        <dsp:cNvSpPr/>
      </dsp:nvSpPr>
      <dsp:spPr>
        <a:xfrm>
          <a:off x="657" y="747864"/>
          <a:ext cx="1165252" cy="932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Education and Awareness raising</a:t>
          </a:r>
          <a:endParaRPr lang="en-NG" sz="1400" kern="1200" dirty="0"/>
        </a:p>
      </dsp:txBody>
      <dsp:txXfrm>
        <a:off x="27960" y="775167"/>
        <a:ext cx="1110646" cy="877596"/>
      </dsp:txXfrm>
    </dsp:sp>
    <dsp:sp modelId="{0EE331B2-3E68-4D76-A5A5-2C63987CDFBC}">
      <dsp:nvSpPr>
        <dsp:cNvPr id="0" name=""/>
        <dsp:cNvSpPr/>
      </dsp:nvSpPr>
      <dsp:spPr>
        <a:xfrm rot="16200000">
          <a:off x="1448516" y="825886"/>
          <a:ext cx="989167" cy="3495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78CF2-BE79-4AB7-805B-6B6FBB0E22D6}">
      <dsp:nvSpPr>
        <dsp:cNvPr id="0" name=""/>
        <dsp:cNvSpPr/>
      </dsp:nvSpPr>
      <dsp:spPr>
        <a:xfrm>
          <a:off x="1360473" y="39989"/>
          <a:ext cx="1165252" cy="932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System Strengthening and Integration</a:t>
          </a:r>
          <a:endParaRPr lang="en-NG" sz="1400" kern="1200" dirty="0"/>
        </a:p>
      </dsp:txBody>
      <dsp:txXfrm>
        <a:off x="1387776" y="67292"/>
        <a:ext cx="1110646" cy="877596"/>
      </dsp:txXfrm>
    </dsp:sp>
    <dsp:sp modelId="{5F540C9C-E2FF-4D69-8CE2-AEA921F868D4}">
      <dsp:nvSpPr>
        <dsp:cNvPr id="0" name=""/>
        <dsp:cNvSpPr/>
      </dsp:nvSpPr>
      <dsp:spPr>
        <a:xfrm rot="19456142">
          <a:off x="2393882" y="1305833"/>
          <a:ext cx="1004202" cy="3495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6A6C59-D7EA-4B68-8ECB-99AE259DA41E}">
      <dsp:nvSpPr>
        <dsp:cNvPr id="0" name=""/>
        <dsp:cNvSpPr/>
      </dsp:nvSpPr>
      <dsp:spPr>
        <a:xfrm>
          <a:off x="2720947" y="721303"/>
          <a:ext cx="1165252" cy="932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Supply Chain Management </a:t>
          </a:r>
          <a:endParaRPr lang="en-NG" sz="1400" kern="1200" dirty="0"/>
        </a:p>
      </dsp:txBody>
      <dsp:txXfrm>
        <a:off x="2748250" y="748606"/>
        <a:ext cx="1110646" cy="877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392BA-2236-4604-B348-66EDE7BD2596}">
      <dsp:nvSpPr>
        <dsp:cNvPr id="0" name=""/>
        <dsp:cNvSpPr/>
      </dsp:nvSpPr>
      <dsp:spPr>
        <a:xfrm rot="5400000">
          <a:off x="3353909" y="47819"/>
          <a:ext cx="735685" cy="640046"/>
        </a:xfrm>
        <a:prstGeom prst="hexagon">
          <a:avLst>
            <a:gd name="adj" fmla="val 25000"/>
            <a:gd name="vf" fmla="val 11547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NG" sz="600" kern="1200" dirty="0">
            <a:noFill/>
          </a:endParaRPr>
        </a:p>
      </dsp:txBody>
      <dsp:txXfrm rot="-5400000">
        <a:off x="3501469" y="114644"/>
        <a:ext cx="440564" cy="506397"/>
      </dsp:txXfrm>
    </dsp:sp>
    <dsp:sp modelId="{53041CAF-8526-4131-B7B7-03008E290613}">
      <dsp:nvSpPr>
        <dsp:cNvPr id="0" name=""/>
        <dsp:cNvSpPr/>
      </dsp:nvSpPr>
      <dsp:spPr>
        <a:xfrm>
          <a:off x="2524096" y="148057"/>
          <a:ext cx="821025" cy="441411"/>
        </a:xfrm>
        <a:prstGeom prst="rect">
          <a:avLst/>
        </a:prstGeom>
        <a:noFill/>
        <a:ln>
          <a:noFill/>
        </a:ln>
        <a:effectLst/>
      </dsp:spPr>
      <dsp:style>
        <a:lnRef idx="0">
          <a:scrgbClr r="0" g="0" b="0"/>
        </a:lnRef>
        <a:fillRef idx="0">
          <a:scrgbClr r="0" g="0" b="0"/>
        </a:fillRef>
        <a:effectRef idx="0">
          <a:scrgbClr r="0" g="0" b="0"/>
        </a:effectRef>
        <a:fontRef idx="minor"/>
      </dsp:style>
    </dsp:sp>
    <dsp:sp modelId="{DB114947-33A2-4820-B2A0-F92185EB38AA}">
      <dsp:nvSpPr>
        <dsp:cNvPr id="0" name=""/>
        <dsp:cNvSpPr/>
      </dsp:nvSpPr>
      <dsp:spPr>
        <a:xfrm rot="5400000">
          <a:off x="3353909" y="47819"/>
          <a:ext cx="735685" cy="640046"/>
        </a:xfrm>
        <a:prstGeom prst="hexagon">
          <a:avLst>
            <a:gd name="adj" fmla="val 25000"/>
            <a:gd name="vf" fmla="val 11547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G" sz="3600" kern="1200"/>
        </a:p>
      </dsp:txBody>
      <dsp:txXfrm rot="-5400000">
        <a:off x="3501469" y="114644"/>
        <a:ext cx="440564" cy="506397"/>
      </dsp:txXfrm>
    </dsp:sp>
    <dsp:sp modelId="{0529DF34-734C-4F35-AFD4-596952A85489}">
      <dsp:nvSpPr>
        <dsp:cNvPr id="0" name=""/>
        <dsp:cNvSpPr/>
      </dsp:nvSpPr>
      <dsp:spPr>
        <a:xfrm rot="5400000">
          <a:off x="1469859" y="673189"/>
          <a:ext cx="735685" cy="640046"/>
        </a:xfrm>
        <a:prstGeom prst="hexagon">
          <a:avLst>
            <a:gd name="adj" fmla="val 25000"/>
            <a:gd name="vf" fmla="val 11547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Consistent messaging</a:t>
          </a:r>
          <a:endParaRPr lang="en-NG" sz="600" kern="1200" dirty="0"/>
        </a:p>
      </dsp:txBody>
      <dsp:txXfrm rot="-5400000">
        <a:off x="1617419" y="740014"/>
        <a:ext cx="440564" cy="506397"/>
      </dsp:txXfrm>
    </dsp:sp>
    <dsp:sp modelId="{888E063A-1FFF-4916-9E75-3D20EDECCC20}">
      <dsp:nvSpPr>
        <dsp:cNvPr id="0" name=""/>
        <dsp:cNvSpPr/>
      </dsp:nvSpPr>
      <dsp:spPr>
        <a:xfrm>
          <a:off x="696653" y="772507"/>
          <a:ext cx="794540" cy="44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266700">
            <a:lnSpc>
              <a:spcPct val="90000"/>
            </a:lnSpc>
            <a:spcBef>
              <a:spcPct val="0"/>
            </a:spcBef>
            <a:spcAft>
              <a:spcPct val="35000"/>
            </a:spcAft>
            <a:buNone/>
          </a:pPr>
          <a:endParaRPr lang="en-NG" sz="600" kern="1200"/>
        </a:p>
      </dsp:txBody>
      <dsp:txXfrm>
        <a:off x="696653" y="772507"/>
        <a:ext cx="794540" cy="441411"/>
      </dsp:txXfrm>
    </dsp:sp>
    <dsp:sp modelId="{367C93F7-68B6-4EBC-AFA6-B9D5CB7F0C81}">
      <dsp:nvSpPr>
        <dsp:cNvPr id="0" name=""/>
        <dsp:cNvSpPr/>
      </dsp:nvSpPr>
      <dsp:spPr>
        <a:xfrm rot="5400000">
          <a:off x="2161109" y="673189"/>
          <a:ext cx="735685" cy="640046"/>
        </a:xfrm>
        <a:prstGeom prst="hexagon">
          <a:avLst>
            <a:gd name="adj" fmla="val 25000"/>
            <a:gd name="vf" fmla="val 11547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Economic Structure</a:t>
          </a:r>
          <a:endParaRPr lang="en-NG" sz="800" kern="1200" dirty="0"/>
        </a:p>
      </dsp:txBody>
      <dsp:txXfrm rot="-5400000">
        <a:off x="2308669" y="740014"/>
        <a:ext cx="440564" cy="506397"/>
      </dsp:txXfrm>
    </dsp:sp>
    <dsp:sp modelId="{F16C0ECA-3A4D-4EFF-AED7-82F7DE43426D}">
      <dsp:nvSpPr>
        <dsp:cNvPr id="0" name=""/>
        <dsp:cNvSpPr/>
      </dsp:nvSpPr>
      <dsp:spPr>
        <a:xfrm rot="5400000">
          <a:off x="1816808" y="1297639"/>
          <a:ext cx="735685" cy="640046"/>
        </a:xfrm>
        <a:prstGeom prst="hexagon">
          <a:avLst>
            <a:gd name="adj" fmla="val 25000"/>
            <a:gd name="vf" fmla="val 11547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Data and research</a:t>
          </a:r>
          <a:endParaRPr lang="en-NG" sz="600" kern="1200" dirty="0"/>
        </a:p>
      </dsp:txBody>
      <dsp:txXfrm rot="-5400000">
        <a:off x="1964368" y="1364464"/>
        <a:ext cx="440564" cy="506397"/>
      </dsp:txXfrm>
    </dsp:sp>
    <dsp:sp modelId="{338D6EE0-7691-406B-83F4-88FAAB56CB29}">
      <dsp:nvSpPr>
        <dsp:cNvPr id="0" name=""/>
        <dsp:cNvSpPr/>
      </dsp:nvSpPr>
      <dsp:spPr>
        <a:xfrm>
          <a:off x="2524096" y="1396957"/>
          <a:ext cx="821025" cy="44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en-NG" sz="600" kern="1200"/>
        </a:p>
      </dsp:txBody>
      <dsp:txXfrm>
        <a:off x="2524096" y="1396957"/>
        <a:ext cx="821025" cy="441411"/>
      </dsp:txXfrm>
    </dsp:sp>
    <dsp:sp modelId="{122DAB42-7F5B-4361-B29F-CD5FABEE5AC5}">
      <dsp:nvSpPr>
        <dsp:cNvPr id="0" name=""/>
        <dsp:cNvSpPr/>
      </dsp:nvSpPr>
      <dsp:spPr>
        <a:xfrm rot="5400000">
          <a:off x="1125558" y="1297639"/>
          <a:ext cx="735685" cy="640046"/>
        </a:xfrm>
        <a:prstGeom prst="hexagon">
          <a:avLst>
            <a:gd name="adj" fmla="val 25000"/>
            <a:gd name="vf" fmla="val 11547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Patient-</a:t>
          </a:r>
          <a:r>
            <a:rPr lang="en-US" sz="1000" kern="1200" dirty="0" err="1"/>
            <a:t>centred</a:t>
          </a:r>
          <a:r>
            <a:rPr lang="en-US" sz="1000" kern="1200" dirty="0"/>
            <a:t> care</a:t>
          </a:r>
          <a:endParaRPr lang="en-NG" sz="1000" kern="1200" dirty="0"/>
        </a:p>
      </dsp:txBody>
      <dsp:txXfrm rot="-5400000">
        <a:off x="1273118" y="1364464"/>
        <a:ext cx="440564" cy="506397"/>
      </dsp:txXfrm>
    </dsp:sp>
    <dsp:sp modelId="{09842213-0E18-4483-99ED-92366691E166}">
      <dsp:nvSpPr>
        <dsp:cNvPr id="0" name=""/>
        <dsp:cNvSpPr/>
      </dsp:nvSpPr>
      <dsp:spPr>
        <a:xfrm rot="5400000">
          <a:off x="1469859" y="1922089"/>
          <a:ext cx="735685" cy="640046"/>
        </a:xfrm>
        <a:prstGeom prst="hexagon">
          <a:avLst>
            <a:gd name="adj" fmla="val 25000"/>
            <a:gd name="vf" fmla="val 11547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NG" sz="600" kern="1200"/>
        </a:p>
      </dsp:txBody>
      <dsp:txXfrm rot="-5400000">
        <a:off x="1617419" y="1988914"/>
        <a:ext cx="440564" cy="506397"/>
      </dsp:txXfrm>
    </dsp:sp>
    <dsp:sp modelId="{F4C50519-21CC-4574-8BB6-18BAF9843D88}">
      <dsp:nvSpPr>
        <dsp:cNvPr id="0" name=""/>
        <dsp:cNvSpPr/>
      </dsp:nvSpPr>
      <dsp:spPr>
        <a:xfrm>
          <a:off x="696653" y="2021407"/>
          <a:ext cx="794540" cy="441411"/>
        </a:xfrm>
        <a:prstGeom prst="rect">
          <a:avLst/>
        </a:prstGeom>
        <a:noFill/>
        <a:ln>
          <a:noFill/>
        </a:ln>
        <a:effectLst/>
      </dsp:spPr>
      <dsp:style>
        <a:lnRef idx="0">
          <a:scrgbClr r="0" g="0" b="0"/>
        </a:lnRef>
        <a:fillRef idx="0">
          <a:scrgbClr r="0" g="0" b="0"/>
        </a:fillRef>
        <a:effectRef idx="0">
          <a:scrgbClr r="0" g="0" b="0"/>
        </a:effectRef>
        <a:fontRef idx="minor"/>
      </dsp:style>
    </dsp:sp>
    <dsp:sp modelId="{8DF1AE11-A6CF-4297-8796-E14E28F322CA}">
      <dsp:nvSpPr>
        <dsp:cNvPr id="0" name=""/>
        <dsp:cNvSpPr/>
      </dsp:nvSpPr>
      <dsp:spPr>
        <a:xfrm rot="5400000">
          <a:off x="2161109" y="1922089"/>
          <a:ext cx="735685" cy="640046"/>
        </a:xfrm>
        <a:prstGeom prst="hexagon">
          <a:avLst>
            <a:gd name="adj" fmla="val 25000"/>
            <a:gd name="vf" fmla="val 11547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G" sz="3600" kern="1200"/>
        </a:p>
      </dsp:txBody>
      <dsp:txXfrm rot="-5400000">
        <a:off x="2308669" y="1988914"/>
        <a:ext cx="440564" cy="506397"/>
      </dsp:txXfrm>
    </dsp:sp>
    <dsp:sp modelId="{8F1A0D48-F3C9-4681-A05A-A55542416969}">
      <dsp:nvSpPr>
        <dsp:cNvPr id="0" name=""/>
        <dsp:cNvSpPr/>
      </dsp:nvSpPr>
      <dsp:spPr>
        <a:xfrm rot="5400000">
          <a:off x="2498393" y="1293586"/>
          <a:ext cx="735685" cy="640046"/>
        </a:xfrm>
        <a:prstGeom prst="hexagon">
          <a:avLst>
            <a:gd name="adj" fmla="val 25000"/>
            <a:gd name="vf" fmla="val 11547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Prevention of diversion and non-medical use</a:t>
          </a:r>
          <a:endParaRPr lang="en-NG" sz="600" kern="1200" dirty="0"/>
        </a:p>
      </dsp:txBody>
      <dsp:txXfrm rot="-5400000">
        <a:off x="2645953" y="1360411"/>
        <a:ext cx="440564" cy="506397"/>
      </dsp:txXfrm>
    </dsp:sp>
    <dsp:sp modelId="{2DDA38FF-BDE2-4F62-8EFF-A180F8907B06}">
      <dsp:nvSpPr>
        <dsp:cNvPr id="0" name=""/>
        <dsp:cNvSpPr/>
      </dsp:nvSpPr>
      <dsp:spPr>
        <a:xfrm>
          <a:off x="2524096" y="2645857"/>
          <a:ext cx="821025" cy="441411"/>
        </a:xfrm>
        <a:prstGeom prst="rect">
          <a:avLst/>
        </a:prstGeom>
        <a:noFill/>
        <a:ln>
          <a:noFill/>
        </a:ln>
        <a:effectLst/>
      </dsp:spPr>
      <dsp:style>
        <a:lnRef idx="0">
          <a:scrgbClr r="0" g="0" b="0"/>
        </a:lnRef>
        <a:fillRef idx="0">
          <a:scrgbClr r="0" g="0" b="0"/>
        </a:fillRef>
        <a:effectRef idx="0">
          <a:scrgbClr r="0" g="0" b="0"/>
        </a:effectRef>
        <a:fontRef idx="minor"/>
      </dsp:style>
    </dsp:sp>
    <dsp:sp modelId="{0469C164-AC15-45B5-AA50-EA66A281347D}">
      <dsp:nvSpPr>
        <dsp:cNvPr id="0" name=""/>
        <dsp:cNvSpPr/>
      </dsp:nvSpPr>
      <dsp:spPr>
        <a:xfrm rot="5400000">
          <a:off x="3353909" y="1961846"/>
          <a:ext cx="735685" cy="640046"/>
        </a:xfrm>
        <a:prstGeom prst="hexagon">
          <a:avLst>
            <a:gd name="adj" fmla="val 25000"/>
            <a:gd name="vf" fmla="val 11547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NG" sz="3600" kern="1200" dirty="0"/>
        </a:p>
      </dsp:txBody>
      <dsp:txXfrm rot="-5400000">
        <a:off x="3501469" y="2028671"/>
        <a:ext cx="440564" cy="5063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6:10:15.113"/>
    </inkml:context>
    <inkml:brush xml:id="br0">
      <inkml:brushProperty name="width" value="0.05" units="cm"/>
      <inkml:brushProperty name="height" value="0.05" units="cm"/>
      <inkml:brushProperty name="color" value="#E71224"/>
    </inkml:brush>
  </inkml:definitions>
  <inkml:trace contextRef="#ctx0" brushRef="#br0">1657 168 24575,'0'0'0,"0"0"0,0 0 0,0 0 0,0 0 0,0 0 0,0 0 0,0 0 0,0 0 0,0 0 0,0 0 0,0 0 0,0 0 0,0 0 0,0 0 0,0 0 0,21 0 0,32-2 0,0-1 0,0-4 0,91-22 0,146-67 0,-268 89 0,0 2 0,0 0 0,1 2 0,37-2 0,-29 3 0,81-2 0,121 12 0,-119-2 0,-87-4 0,1 2 0,-1 0 0,1 2 0,42 15 0,102 51 0,-120-49 0,-27-10 0,0 0 0,-1 2 0,27 22 0,-22-16 0,79 50 0,-68-47 0,-2 1 0,69 60 0,-88-66 0,3 0 0,-2 2 0,0 1 0,19 28 0,-27-34 0,1 0 0,17 16 0,-16-18 0,-1 1 0,18 25 0,87 178 0,-47-40 0,10 20 0,-75-184 0,0-1 0,-1 2 0,-1-1 0,0 0 0,-1 1 0,0 0 0,0 17 0,-4 107 0,-1-64 0,3-15 0,1-36 0,-2 0 0,0 1 0,-7 39 0,-2-35 0,-1-1 0,-1 0 0,-2 0 0,-24 40 0,17-32 0,5-13 0,0-1 0,-2-1 0,0 0 0,-25 22 0,24-25 0,1-2 0,-1-1 0,-39 24 0,8-5 0,16-10 0,-2 0 0,-42 21 0,-89 52 0,120-67 0,-2-1 0,-1-3 0,-72 27 0,-396 103 0,296-94 0,-302 52 0,399-91 0,51-11 0,-121 3 0,-74-17 0,110-1 0,100 4 0,1-3 0,0-3 0,-65-13 0,15-6 0,-153-37 0,183 39 0,-99-43 0,154 54 0,1 0 0,0-2 0,1-1 0,1-1 0,0 0 0,1-1 0,0-1 0,2-1 0,0-1 0,1 0 0,1-1 0,-21-38 0,16 15 0,2 0 0,2-1 0,1-1 0,3 0 0,-6-51 0,9 31 0,4 0 0,6-94 0,0 46 0,-3 54 0,2-58 0,0 100 0,1 1 0,1 0 0,0 0 0,1 0 0,7-17 0,4-1 0,2 0 0,1 1 0,37-50 0,79-83 0,-128 160 0,251-260 0,-101 112 0,-80 74 0,53-55 0,148-118 0,-239 225 0,49-27 0,-21 15 0,-50 30 0,-10 5 0,0 1 0,1 0 0,0 0 0,-1 1 0,1 0 0,9-3 0,46-13 0,-37 11 0,0 1 0,47-8 0,130 2 0,-130 9 0,188 1 0,-219 3 0,-34 0 0,0 1 0,0 0 0,-1 0 0,1 1 0,-1 0 0,1 0 0,11 6 0,19 6 0,-29-13-273,0 1 0,0-2 0,1 1 0,7-1 0,-6 0-6553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3:12.484"/>
    </inkml:context>
    <inkml:brush xml:id="br0">
      <inkml:brushProperty name="width" value="0.05" units="cm"/>
      <inkml:brushProperty name="height" value="0.05" units="cm"/>
      <inkml:brushProperty name="color" value="#008C3A"/>
    </inkml:brush>
  </inkml:definitions>
  <inkml:trace contextRef="#ctx0" brushRef="#br0">3213 156 24575,'-74'1'0,"-80"-2"0,129-3 0,-45-11 0,-7-2 0,-52 7 0,88 9 0,1-2 0,-79-16 0,92 10 0,-34-15 0,42 15 0,1 2 0,-1 0 0,-1 1 0,-29-6 0,-75 2 0,-182 7 0,157 5 0,105 1 0,0 2 0,0 2 0,1 2 0,-46 15 0,62-16 0,-149 39 0,-757 224 0,918-267 0,0 1 0,-28 13 0,39-16 0,0 0 0,1 0 0,-1 1 0,1-1 0,-1 1 0,1 0 0,0 0 0,0 0 0,0 1 0,0-1 0,-3 6 0,1-2 0,-1 1 0,0-1 0,0-1 0,0 1 0,-1-1 0,0 0 0,0-1 0,-1 1 0,-14 7 0,10-7 0,1 1 0,1 1 0,-15 12 0,22-16 0,0-1 0,-1 1 0,1 0 0,1 0 0,-1 0 0,1 0 0,-1 1 0,1-1 0,1 1 0,-1-1 0,1 1 0,-1 0 0,0 5 0,-1 28 0,1-1 0,5 60 0,0-12 0,-3 684 0,1-746 0,1 0 0,7 29 0,-3-25 0,0 28 0,-4-46 0,-1 0 0,1 0 0,1 0 0,0-1 0,0 1 0,0-1 0,1 0 0,1 0 0,-1 0 0,10 10 0,3 10 0,4 2 0,1-1 0,2-1 0,52 49 0,-37-39 0,-11-13 0,60 41 0,-76-58 0,21 15 0,45 43 0,-60-52 0,0 0 0,1-2 0,1 0 0,0-2 0,29 12 0,-48-21 0,20 7 0,-1-1 0,36 7 0,-12-3 0,98 34 0,-76-28 0,88 18 0,-126-31 0,1 1 0,-1 1 0,0 2 0,50 20 0,-64-22 0,0-1 0,1 0 0,-1-1 0,1-1 0,0 0 0,23 1 0,95-5 0,-65-2 0,240 18 0,-226-7 0,162-6 0,-207-7 0,63-16 0,-66 13 0,-1 1 0,48-4 0,119-13 0,-125 12 0,168-30 0,-232 40 0,1-2 0,-1 1 0,0-2 0,0 0 0,-1 0 0,1-1 0,-1 0 0,0 0 0,0-1 0,-1-1 0,0 0 0,-1 0 0,9-11 0,-11 13 0,-1-1 0,0 0 0,-1-1 0,0 1 0,0-1 0,-1 0 0,0 0 0,0 0 0,2-15 0,-1-2 0,1-48 0,-3 22 0,-1 47 0,-1 0 0,1 0 0,0 0 0,0 0 0,1 0 0,-1 0 0,1 1 0,0-1 0,0 0 0,0 1 0,0 0 0,0-1 0,6-4 0,2-2 0,1 1 0,19-14 0,-13 11 0,292-199 0,-32 24 0,-229 153 0,-3 3 0,69-63 0,-108 88 0,0 0 0,-1 0 0,0 0 0,0-1 0,0 0 0,-1 0 0,4-9 0,-6 13 0,-1 0 0,0-1 0,0 1 0,0-1 0,0 1 0,-1-1 0,1 1 0,-1-1 0,0 0 0,0 1 0,0-1 0,-1 0 0,1 1 0,-1-1 0,0 1 0,0-1 0,-3-6 0,-3-1 0,0 0 0,0 0 0,-1 1 0,-1 0 0,0 0 0,0 1 0,-1 0 0,-18-13 0,13 10 0,0-1 0,-25-27 0,20 6 0,17 28 0,0 0 0,-1 0 0,1 0 0,-7-7 0,3 5 0,0 0 0,1-1 0,0 1 0,1-2 0,-1 1 0,2 0 0,-1-1 0,2 0 0,-1 0 0,-3-17 0,-2-8 0,6 24 0,0 1 0,1-1 0,0 1 0,1-1 0,0 1 0,0-1 0,2-15 0,22-198 0,-13 164 0,-6 43 0,-1 0 0,-1 0 0,0-18 0,-2 29 0,0 0 0,-1 0 0,0 1 0,0-1 0,-1 0 0,1 0 0,-1 0 0,0 1 0,-1-1 0,1 1 0,-1 0 0,-6-8 0,5 8 0,0 0 0,0 0 0,-1 1 0,0 0 0,0 0 0,0 0 0,0 1 0,0-1 0,-1 1 0,1 1 0,-1-1 0,0 1 0,0 0 0,0 0 0,0 1 0,-8-2 0,-11 1 0,1 0 0,-48 4 0,-2-1 0,67-1 0,1-1 0,-1 0 0,1-1 0,0 0 0,0 0 0,-10-5 0,12 6 0,1-1 0,-1 0 0,1 0 0,0 0 0,0 0 0,0-1 0,0 0 0,0 1 0,0-1 0,1 0 0,-1 0 0,-2-4 0,3 4 0,0 1 0,0-1 0,-1 1 0,1 0 0,-1 0 0,1 0 0,-1 0 0,0 1 0,0-1 0,0 1 0,0-1 0,0 1 0,0 0 0,0 0 0,-1 1 0,1-1 0,-4 0 0,-19-6 0,26 7 0,-1 0 0,1-1 0,0 1 0,0 0 0,-1 0 0,1 0 0,0 0 0,0 0 0,-1-1 0,1 1 0,0 0 0,0 0 0,0 0 0,-1-1 0,1 1 0,0 0 0,0 0 0,0-1 0,0 1 0,0 0 0,0 0 0,-1-1 0,1 1 0,0 0 0,0 0 0,0-1 0,0 1 0,0 0 0,0 0 0,0-1 0,0 1 0,0 0 0,0-1 0,0 1 0,0 0 0,1 0 0,-1-1 0,0 1 0,0 0 0,0 0 0,0-1 0,0 1 0,0 0 0,1 0 0,-1-1 0,0 1 0,0 0 0,0 0 0,1 0 0,-1-1 0,0 1 0,0 0 0,0 0 0,1 0 0,-1 0 0,0 0 0,0 0 0,1-1 0,-1 1 0,0 0 0,1 0 0,25-13 0,-10 4 0,-18 6 0,-8 3 0,-6 1 0,-7 0 0,23-1 0,0-1 0,0 1 0,0 0 0,0 0 0,0 0 0,-1 0 0,1 0 0,0 0 0,0-1 0,0 1 0,0 0 0,0 0 0,0 0 0,0 0 0,0 0 0,0-1 0,0 1 0,0 0 0,0 0 0,0 0 0,0 0 0,0 0 0,0-1 0,0 1 0,0 0 0,0 0 0,0 0 0,1 0 0,-1 0 0,0-1 0,0 1 0,0 0 0,0 0 0,0 0 0,0 0 0,0 0 0,0 0 0,1 0 0,-1-1 0,0 1 0,0 0 0,0 0 0,0 0 0,0 0 0,0 0 0,1 0 0,-1 0 0,0 0 0,0 0 0,0 0 0,0 0 0,0 0 0,1 0 0,-1 0 0,0 0 0,38-16 0,8-4 0,-45 20 0,-1 0 0,0 0 0,0 0 0,1 0 0,-1 0 0,0 0 0,0-1 0,1 1 0,-1 0 0,0 0 0,0 0 0,1 0 0,-1-1 0,0 1 0,0 0 0,0 0 0,0 0 0,1-1 0,-1 1 0,0 0 0,0 0 0,0 0 0,0-1 0,0 1 0,0 0 0,0 0 0,1-1 0,-1 1 0,0 0 0,0-1 0,0 1 0,0 0 0,0 0 0,0-1 0,0 1 0,0 0 0,-1-1 0,-9-3 0,-18 2 0,27 2 0,-26-1 0,11 2 0,1-2 0,0 1 0,0-2 0,0 0 0,0-1 0,0 0 0,-28-11 0,-2-4-1365,26 13-5461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3:14.900"/>
    </inkml:context>
    <inkml:brush xml:id="br0">
      <inkml:brushProperty name="width" value="0.05" units="cm"/>
      <inkml:brushProperty name="height" value="0.05" units="cm"/>
      <inkml:brushProperty name="color" value="#008C3A"/>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5:01.884"/>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5:02.213"/>
    </inkml:context>
    <inkml:brush xml:id="br0">
      <inkml:brushProperty name="width" value="0.05" units="cm"/>
      <inkml:brushProperty name="height" value="0.0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5:03.848"/>
    </inkml:context>
    <inkml:brush xml:id="br0">
      <inkml:brushProperty name="width" value="0.05" units="cm"/>
      <inkml:brushProperty name="height" value="0.0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5:04.209"/>
    </inkml:context>
    <inkml:brush xml:id="br0">
      <inkml:brushProperty name="width" value="0.05" units="cm"/>
      <inkml:brushProperty name="height" value="0.0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6:13.227"/>
    </inkml:context>
    <inkml:brush xml:id="br0">
      <inkml:brushProperty name="width" value="0.05" units="cm"/>
      <inkml:brushProperty name="height" value="0.05" units="cm"/>
      <inkml:brushProperty name="color" value="#004F8B"/>
    </inkml:brush>
  </inkml:definitions>
  <inkml:trace contextRef="#ctx0" brushRef="#br0">3838 257 24575,'-254'-1'0,"-283"2"0,287 14 0,144-7 0,80-5 0,1 2 0,0 1 0,0 0 0,1 2 0,-1 1 0,-25 13 0,30-13 0,-537 254-904,324-149 662,129-63 242,-159 71 0,198-100 333,47-17-170,-1 1-1,1 1 1,0 0 0,-22 14-1,-118 88-162,46-30 0,-316 234 0,61 4 0,361-312 0,0 0 0,1 1 0,-1 0 0,1 0 0,0 1 0,1-1 0,-1 1 0,1 0 0,1 0 0,-1 1 0,1-1 0,0 1 0,1 0 0,0 0 0,0-1 0,1 1 0,0 0 0,0 15 0,-1 209 0,3-128 0,0-70 0,2 1 0,1-1 0,2 0 0,2 0 0,18 52 0,-7-36 0,2-1 0,52 88 0,-49-101 0,2 0 0,1-2 0,63 60 0,-37-46 0,97 66 0,144 57 0,-254-152 0,0-2 0,59 17 0,88 13 0,-42-12 0,90 14 0,-123-28 0,24-3 0,-88-13 0,59 12 0,-86-12 0,45 12 0,0-4 0,80 7 0,133 4 0,129 4 0,-311-27 0,373-4 0,-391-2 0,0-4 0,-1-3 0,89-26 0,222-91 0,-299 92-142,-2-5-1,157-99 1,142-138-652,67-73 529,-14-19 286,-351 292-6,51-47-50,-106 92 167,54-68 0,-84 96-80,0 1 1,0-1-1,-1 0 0,0 0 0,0 0 0,-1 0 0,0 0 0,0-1 0,0 1 0,-1-1 0,0 0 0,1-9 1,-3 0 70,0-1 1,-1 1 0,-6-26 0,0 7-76,-5-66-48,9 63 0,-1 1 0,-14-48 0,10 60 0,-2 0 0,0 1 0,-2 0 0,-1 1 0,-23-30 0,24 35 0,-32-59 0,-5-7 0,2 18 0,-3 1 0,-79-76 0,73 88 0,-1 3 0,-90-59 0,-250-158 0,362 246 0,-1 1 0,-53-19 0,16 7 0,9 6 0,-1 3 0,-136-28 0,-43-12 0,203 46 0,29 11 0,-1 1 0,1 0 0,-1 1 0,0 1 0,-27-4 0,-200 7 0,103 2 0,130-2 0,0 1 0,0 0 0,0 0 0,0 1 0,1 0 0,-1 0 0,-10 6 0,-50 28 0,52-26 0,0 0 0,-1-2 0,-23 9 0,23-10 0,1 0 0,1 1 0,-1 1 0,-14 11 0,-14 7 0,-25 15 0,42-24 0,-2-1 0,0-2 0,-34 13 0,43-23 0,0-1 0,-1-1 0,0 0 0,1-2 0,-1 0 0,-41-6 0,-4 2 0,-162 3-1365,206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2T07:17:56.798"/>
    </inkml:context>
    <inkml:brush xml:id="br0">
      <inkml:brushProperty name="width" value="0.05" units="cm"/>
      <inkml:brushProperty name="height" value="0.05" units="cm"/>
      <inkml:brushProperty name="color" value="#004F8B"/>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BFD17319-F2CB-8545-A24C-9993DC070645}" type="datetimeFigureOut">
              <a:rPr lang="en-US"/>
              <a:t>6/6/2024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87E12EA1-A73C-8549-AD5D-1AB0518166CD}"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6982481-38CE-EB70-BEAC-6B9B4E96F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A026E3E-F90D-C3FF-4421-BC11901DD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220" name="Slide Number Placeholder 3">
            <a:extLst>
              <a:ext uri="{FF2B5EF4-FFF2-40B4-BE49-F238E27FC236}">
                <a16:creationId xmlns:a16="http://schemas.microsoft.com/office/drawing/2014/main" id="{6A2CEC4B-E07F-0252-6687-20BD4EDE88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B34712-9201-4AA5-A791-A3658D7A256F}"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87E12EA1-A73C-8549-AD5D-1AB0518166CD}" type="slidenum">
              <a:rPr lang="en-US" altLang="en-US" smtClean="0"/>
              <a:t>33</a:t>
            </a:fld>
            <a:endParaRPr lang="en-US" altLang="en-US"/>
          </a:p>
        </p:txBody>
      </p:sp>
    </p:spTree>
    <p:extLst>
      <p:ext uri="{BB962C8B-B14F-4D97-AF65-F5344CB8AC3E}">
        <p14:creationId xmlns:p14="http://schemas.microsoft.com/office/powerpoint/2010/main" val="369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ED7CABBA-A36A-9D4E-AF16-E9B2CF380DEA}"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E8FF59-E072-644A-8B21-FE43B7412046}" type="slidenum">
              <a:rPr lang="en-US" altLang="en-US"/>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B88F4B4-AC14-8147-A79C-7A29BF347E6D}" type="slidenum">
              <a:rPr lang="en-US" altLang="en-US"/>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8D0AB3-9763-BB8F-8899-644B9C2C69BE}"/>
              </a:ext>
            </a:extLst>
          </p:cNvPr>
          <p:cNvSpPr>
            <a:spLocks noGrp="1"/>
          </p:cNvSpPr>
          <p:nvPr>
            <p:ph type="dt" sz="half" idx="10"/>
          </p:nvPr>
        </p:nvSpPr>
        <p:spPr/>
        <p:txBody>
          <a:bodyPr/>
          <a:lstStyle>
            <a:lvl1pPr>
              <a:defRPr/>
            </a:lvl1pPr>
          </a:lstStyle>
          <a:p>
            <a:pPr>
              <a:defRPr/>
            </a:pPr>
            <a:fld id="{61E35B72-6A59-42B5-82A7-C33FD59DA891}" type="datetime1">
              <a:rPr lang="en-US"/>
              <a:pPr>
                <a:defRPr/>
              </a:pPr>
              <a:t>6/6/2024</a:t>
            </a:fld>
            <a:endParaRPr lang="en-US" dirty="0"/>
          </a:p>
        </p:txBody>
      </p:sp>
      <p:sp>
        <p:nvSpPr>
          <p:cNvPr id="3" name="Footer Placeholder 4">
            <a:extLst>
              <a:ext uri="{FF2B5EF4-FFF2-40B4-BE49-F238E27FC236}">
                <a16:creationId xmlns:a16="http://schemas.microsoft.com/office/drawing/2014/main" id="{CC1CEBBD-152A-E402-9AFF-2BECEAEDBB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1B969F-3C5C-E15E-BF18-81EBFB434A9A}"/>
              </a:ext>
            </a:extLst>
          </p:cNvPr>
          <p:cNvSpPr>
            <a:spLocks noGrp="1"/>
          </p:cNvSpPr>
          <p:nvPr>
            <p:ph type="sldNum" sz="quarter" idx="12"/>
          </p:nvPr>
        </p:nvSpPr>
        <p:spPr/>
        <p:txBody>
          <a:bodyPr/>
          <a:lstStyle>
            <a:lvl1pPr>
              <a:defRPr/>
            </a:lvl1pPr>
          </a:lstStyle>
          <a:p>
            <a:pPr>
              <a:defRPr/>
            </a:pPr>
            <a:fld id="{A1327791-B22C-421B-8C8B-E81FA49446EC}" type="slidenum">
              <a:rPr lang="en-US" altLang="en-US"/>
              <a:pPr>
                <a:defRPr/>
              </a:pPr>
              <a:t>‹#›</a:t>
            </a:fld>
            <a:endParaRPr lang="en-US" altLang="en-US"/>
          </a:p>
        </p:txBody>
      </p:sp>
    </p:spTree>
    <p:extLst>
      <p:ext uri="{BB962C8B-B14F-4D97-AF65-F5344CB8AC3E}">
        <p14:creationId xmlns:p14="http://schemas.microsoft.com/office/powerpoint/2010/main" val="10019805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BELLO\Pictures\logo.png">
            <a:extLst>
              <a:ext uri="{FF2B5EF4-FFF2-40B4-BE49-F238E27FC236}">
                <a16:creationId xmlns:a16="http://schemas.microsoft.com/office/drawing/2014/main" id="{B098F473-627A-A7AB-96B6-9B8AF3B7BB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6735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8DB3AF4-91B7-5FF9-2E66-D472629C4348}"/>
              </a:ext>
            </a:extLst>
          </p:cNvPr>
          <p:cNvSpPr>
            <a:spLocks noGrp="1"/>
          </p:cNvSpPr>
          <p:nvPr>
            <p:ph type="dt" sz="half" idx="10"/>
          </p:nvPr>
        </p:nvSpPr>
        <p:spPr/>
        <p:txBody>
          <a:bodyPr/>
          <a:lstStyle>
            <a:lvl1pPr>
              <a:defRPr/>
            </a:lvl1pPr>
          </a:lstStyle>
          <a:p>
            <a:pPr>
              <a:defRPr/>
            </a:pPr>
            <a:fld id="{E6024C57-61AB-49AD-9D4A-287BA7797F76}" type="datetime1">
              <a:rPr lang="en-US"/>
              <a:pPr>
                <a:defRPr/>
              </a:pPr>
              <a:t>6/6/2024</a:t>
            </a:fld>
            <a:endParaRPr lang="en-US" dirty="0"/>
          </a:p>
        </p:txBody>
      </p:sp>
      <p:sp>
        <p:nvSpPr>
          <p:cNvPr id="6" name="Footer Placeholder 4">
            <a:extLst>
              <a:ext uri="{FF2B5EF4-FFF2-40B4-BE49-F238E27FC236}">
                <a16:creationId xmlns:a16="http://schemas.microsoft.com/office/drawing/2014/main" id="{C735CAEC-E5A6-9FE6-660E-133D4F7D3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DED7A9-512E-3DDF-31E6-ADDE66D28E64}"/>
              </a:ext>
            </a:extLst>
          </p:cNvPr>
          <p:cNvSpPr>
            <a:spLocks noGrp="1"/>
          </p:cNvSpPr>
          <p:nvPr>
            <p:ph type="sldNum" sz="quarter" idx="12"/>
          </p:nvPr>
        </p:nvSpPr>
        <p:spPr/>
        <p:txBody>
          <a:bodyPr/>
          <a:lstStyle>
            <a:lvl1pPr>
              <a:defRPr/>
            </a:lvl1pPr>
          </a:lstStyle>
          <a:p>
            <a:pPr>
              <a:defRPr/>
            </a:pPr>
            <a:fld id="{E8FDAAA0-1903-4C02-9FED-012DEE890318}" type="slidenum">
              <a:rPr lang="en-US" altLang="en-US"/>
              <a:pPr>
                <a:defRPr/>
              </a:pPr>
              <a:t>‹#›</a:t>
            </a:fld>
            <a:endParaRPr lang="en-US" altLang="en-US"/>
          </a:p>
        </p:txBody>
      </p:sp>
    </p:spTree>
    <p:extLst>
      <p:ext uri="{BB962C8B-B14F-4D97-AF65-F5344CB8AC3E}">
        <p14:creationId xmlns:p14="http://schemas.microsoft.com/office/powerpoint/2010/main" val="2012316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BELLO\Picture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6735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fld id="{B99DDA8D-8C14-5042-99AB-A18DAC02EC77}"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latin typeface="Calibri" panose="020F0502020204030204" pitchFamily="34" charset="0"/>
              </a:defRPr>
            </a:lvl1pPr>
          </a:lstStyle>
          <a:p>
            <a:fld id="{F258632E-9C57-4548-A219-A44299993AEF}"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fld id="{48E8E73C-A098-9E4E-BFFF-157C6E8CF74E}"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Calibri" panose="020F0502020204030204" pitchFamily="34" charset="0"/>
              </a:defRPr>
            </a:lvl1pPr>
          </a:lstStyle>
          <a:p>
            <a:fld id="{823506F2-66E1-DC48-B4E8-56CCEAB5A6F2}"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a:xfrm>
            <a:off x="6521450" y="6376988"/>
            <a:ext cx="2133600" cy="365125"/>
          </a:xfrm>
        </p:spPr>
        <p:txBody>
          <a:bodyPr/>
          <a:lstStyle>
            <a:lvl1pPr>
              <a:defRPr>
                <a:latin typeface="Calibri" panose="020F0502020204030204" pitchFamily="34" charset="0"/>
              </a:defRPr>
            </a:lvl1pPr>
          </a:lstStyle>
          <a:p>
            <a:fld id="{B47F8FD2-F812-9245-A4B9-3C90370052BC}"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Calibri" panose="020F0502020204030204" pitchFamily="34" charset="0"/>
              </a:defRPr>
            </a:lvl1pPr>
          </a:lstStyle>
          <a:p>
            <a:fld id="{259A5F4F-B6D5-C44F-B89A-5D4F471BDB69}"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fld id="{42D5E65C-D40D-1C4C-A9F0-B2FA28B18220}" type="slidenum">
              <a:rPr lang="en-US" altLang="en-US"/>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fld id="{18C32DE1-9A7F-CB45-83B5-DE90310D378A}"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fld id="{781A8CB5-4399-6847-90D9-2464457ED914}" type="slidenum">
              <a:rPr lang="en-US" altLang="en-US"/>
              <a:t>‹#›</a:t>
            </a:fld>
            <a:endParaRPr lang="en-US" altLang="en-US"/>
          </a:p>
        </p:txBody>
      </p:sp>
      <p:pic>
        <p:nvPicPr>
          <p:cNvPr id="1031" name="Picture 2" descr="C:\Users\BELLO\Pictures\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46735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74559D-D08F-5867-6A69-0612FA012CC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C5B3AC8-6A08-58C9-C3E8-5BAA844074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359B714-400F-F4A1-334E-45C624263A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91617071-6C54-428B-83C5-C34D73D4D8D9}" type="datetime1">
              <a:rPr lang="en-US"/>
              <a:pPr>
                <a:defRPr/>
              </a:pPr>
              <a:t>6/6/2024</a:t>
            </a:fld>
            <a:endParaRPr lang="en-US" dirty="0"/>
          </a:p>
        </p:txBody>
      </p:sp>
      <p:sp>
        <p:nvSpPr>
          <p:cNvPr id="5" name="Footer Placeholder 4">
            <a:extLst>
              <a:ext uri="{FF2B5EF4-FFF2-40B4-BE49-F238E27FC236}">
                <a16:creationId xmlns:a16="http://schemas.microsoft.com/office/drawing/2014/main" id="{78B02563-2771-4880-DD63-51D9C3F6C2E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4A6D7A2-7B6D-3091-469C-D2BC35F18E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0BC60B1-B160-46A0-9D5E-56B3CE839692}" type="slidenum">
              <a:rPr lang="en-US" altLang="en-US"/>
              <a:pPr>
                <a:defRPr/>
              </a:pPr>
              <a:t>‹#›</a:t>
            </a:fld>
            <a:endParaRPr lang="en-US" altLang="en-US"/>
          </a:p>
        </p:txBody>
      </p:sp>
      <p:pic>
        <p:nvPicPr>
          <p:cNvPr id="1031" name="Picture 2" descr="C:\Users\BELLO\Pictures\logo.png">
            <a:extLst>
              <a:ext uri="{FF2B5EF4-FFF2-40B4-BE49-F238E27FC236}">
                <a16:creationId xmlns:a16="http://schemas.microsoft.com/office/drawing/2014/main" id="{D02BCACD-2C1F-A511-6E75-97AEFA333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735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4" r:id="rId1"/>
    <p:sldLayoutId id="2147484119" r:id="rId2"/>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90.png"/><Relationship Id="rId9" Type="http://schemas.openxmlformats.org/officeDocument/2006/relationships/customXml" Target="../ink/ink4.xml"/><Relationship Id="rId14" Type="http://schemas.openxmlformats.org/officeDocument/2006/relationships/customXml" Target="../ink/ink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customXml" Target="../ink/ink9.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oi.org/10.1016/j.drugp.2023.10407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direct.com/science/article/pii/S0955395923001263#bib006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9C9F-05F2-4730-8EC1-7B1F52861D44}"/>
              </a:ext>
            </a:extLst>
          </p:cNvPr>
          <p:cNvSpPr>
            <a:spLocks noGrp="1"/>
          </p:cNvSpPr>
          <p:nvPr>
            <p:ph type="title"/>
          </p:nvPr>
        </p:nvSpPr>
        <p:spPr/>
        <p:txBody>
          <a:bodyPr/>
          <a:lstStyle/>
          <a:p>
            <a:r>
              <a:rPr lang="en-US" sz="3600" b="1" dirty="0"/>
              <a:t>Controlled Substances and the Promotion of Access to Medicines: The Meeting Point</a:t>
            </a:r>
            <a:endParaRPr lang="en-NG" sz="3600" b="1" dirty="0"/>
          </a:p>
        </p:txBody>
      </p:sp>
      <p:graphicFrame>
        <p:nvGraphicFramePr>
          <p:cNvPr id="5124" name="Content Placeholder 3">
            <a:extLst>
              <a:ext uri="{FF2B5EF4-FFF2-40B4-BE49-F238E27FC236}">
                <a16:creationId xmlns:a16="http://schemas.microsoft.com/office/drawing/2014/main" id="{410C6BAA-1628-9F34-3C70-E5C51BE1C001}"/>
              </a:ext>
            </a:extLst>
          </p:cNvPr>
          <p:cNvGraphicFramePr>
            <a:graphicFrameLocks noGrp="1"/>
          </p:cNvGraphicFramePr>
          <p:nvPr>
            <p:ph sz="half" idx="2"/>
            <p:extLst>
              <p:ext uri="{D42A27DB-BD31-4B8C-83A1-F6EECF244321}">
                <p14:modId xmlns:p14="http://schemas.microsoft.com/office/powerpoint/2010/main" val="2593176154"/>
              </p:ext>
            </p:extLst>
          </p:nvPr>
        </p:nvGraphicFramePr>
        <p:xfrm>
          <a:off x="4648200" y="1600201"/>
          <a:ext cx="3886200"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When Narcotics Are Mishandled | Medication Errors - Thomas ...">
            <a:extLst>
              <a:ext uri="{FF2B5EF4-FFF2-40B4-BE49-F238E27FC236}">
                <a16:creationId xmlns:a16="http://schemas.microsoft.com/office/drawing/2014/main" id="{0695CE12-90CC-4222-0661-89ADD379D484}"/>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304800" y="2083641"/>
            <a:ext cx="4038600" cy="269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086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C4E-DA87-0C62-D271-2A0823300B93}"/>
              </a:ext>
            </a:extLst>
          </p:cNvPr>
          <p:cNvSpPr>
            <a:spLocks noGrp="1"/>
          </p:cNvSpPr>
          <p:nvPr>
            <p:ph type="title"/>
          </p:nvPr>
        </p:nvSpPr>
        <p:spPr/>
        <p:txBody>
          <a:bodyPr/>
          <a:lstStyle/>
          <a:p>
            <a:r>
              <a:rPr lang="en-US" dirty="0"/>
              <a:t>Definitions</a:t>
            </a:r>
            <a:endParaRPr lang="en-NG" dirty="0"/>
          </a:p>
        </p:txBody>
      </p:sp>
      <p:sp>
        <p:nvSpPr>
          <p:cNvPr id="3" name="Content Placeholder 2">
            <a:extLst>
              <a:ext uri="{FF2B5EF4-FFF2-40B4-BE49-F238E27FC236}">
                <a16:creationId xmlns:a16="http://schemas.microsoft.com/office/drawing/2014/main" id="{2FF0AED2-9AA7-78F7-0796-04A5FB3FCE6F}"/>
              </a:ext>
            </a:extLst>
          </p:cNvPr>
          <p:cNvSpPr>
            <a:spLocks noGrp="1"/>
          </p:cNvSpPr>
          <p:nvPr>
            <p:ph idx="1"/>
          </p:nvPr>
        </p:nvSpPr>
        <p:spPr>
          <a:xfrm>
            <a:off x="381000" y="1624012"/>
            <a:ext cx="8229600" cy="4525963"/>
          </a:xfrm>
        </p:spPr>
        <p:txBody>
          <a:bodyPr/>
          <a:lstStyle/>
          <a:p>
            <a:pPr algn="just"/>
            <a:r>
              <a:rPr lang="en-US" sz="2000" b="1" dirty="0"/>
              <a:t>United Nations (UN) Conventions</a:t>
            </a:r>
          </a:p>
          <a:p>
            <a:pPr algn="just"/>
            <a:r>
              <a:rPr lang="en-NG" sz="2000" dirty="0">
                <a:effectLst/>
                <a:ea typeface="Aptos" panose="020B0004020202020204" pitchFamily="34" charset="0"/>
                <a:cs typeface="Times New Roman" panose="02020603050405020304" pitchFamily="18" charset="0"/>
              </a:rPr>
              <a:t>The International drug control conventions were enacted to promote better health. </a:t>
            </a:r>
            <a:endParaRPr lang="en-US" sz="2000" dirty="0">
              <a:ea typeface="Aptos" panose="020B0004020202020204" pitchFamily="34" charset="0"/>
              <a:cs typeface="Times New Roman" panose="02020603050405020304" pitchFamily="18" charset="0"/>
            </a:endParaRPr>
          </a:p>
          <a:p>
            <a:pPr algn="just"/>
            <a:r>
              <a:rPr lang="en-US" sz="2000" dirty="0"/>
              <a:t>Written legal agreements between countries and the UN. When a government signs a convention, it becomes legally bound to uphold those standards.</a:t>
            </a:r>
          </a:p>
          <a:p>
            <a:pPr algn="just"/>
            <a:r>
              <a:rPr lang="en-US" sz="2000" dirty="0"/>
              <a:t>The UN enact these legal agreements, countries choose whether to adopt them or not. States are expected to domesticate the provisions of the international conventions into national legislation.</a:t>
            </a:r>
          </a:p>
          <a:p>
            <a:pPr algn="just"/>
            <a:r>
              <a:rPr lang="en-US" sz="2100" dirty="0"/>
              <a:t>.</a:t>
            </a:r>
          </a:p>
          <a:p>
            <a:endParaRPr lang="en-US" dirty="0"/>
          </a:p>
          <a:p>
            <a:endParaRPr lang="en-US" dirty="0"/>
          </a:p>
          <a:p>
            <a:endParaRPr lang="en-NG" dirty="0"/>
          </a:p>
        </p:txBody>
      </p:sp>
      <p:sp>
        <p:nvSpPr>
          <p:cNvPr id="4" name="Slide Number Placeholder 3">
            <a:extLst>
              <a:ext uri="{FF2B5EF4-FFF2-40B4-BE49-F238E27FC236}">
                <a16:creationId xmlns:a16="http://schemas.microsoft.com/office/drawing/2014/main" id="{AE74A247-E020-D594-626A-EBD4E8EB843C}"/>
              </a:ext>
            </a:extLst>
          </p:cNvPr>
          <p:cNvSpPr>
            <a:spLocks noGrp="1"/>
          </p:cNvSpPr>
          <p:nvPr>
            <p:ph type="sldNum" sz="quarter" idx="12"/>
          </p:nvPr>
        </p:nvSpPr>
        <p:spPr/>
        <p:txBody>
          <a:bodyPr/>
          <a:lstStyle/>
          <a:p>
            <a:fld id="{B99DDA8D-8C14-5042-99AB-A18DAC02EC77}" type="slidenum">
              <a:rPr lang="en-US" altLang="en-US" smtClean="0"/>
              <a:t>10</a:t>
            </a:fld>
            <a:endParaRPr lang="en-US" altLang="en-US"/>
          </a:p>
        </p:txBody>
      </p:sp>
    </p:spTree>
    <p:extLst>
      <p:ext uri="{BB962C8B-B14F-4D97-AF65-F5344CB8AC3E}">
        <p14:creationId xmlns:p14="http://schemas.microsoft.com/office/powerpoint/2010/main" val="28324666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7072-D109-59CF-561E-B1A7059DF4BF}"/>
              </a:ext>
            </a:extLst>
          </p:cNvPr>
          <p:cNvSpPr>
            <a:spLocks noGrp="1"/>
          </p:cNvSpPr>
          <p:nvPr>
            <p:ph type="title"/>
          </p:nvPr>
        </p:nvSpPr>
        <p:spPr/>
        <p:txBody>
          <a:bodyPr/>
          <a:lstStyle/>
          <a:p>
            <a:r>
              <a:rPr lang="en-US" dirty="0"/>
              <a:t>Definitions</a:t>
            </a:r>
            <a:endParaRPr lang="en-NG" dirty="0"/>
          </a:p>
        </p:txBody>
      </p:sp>
      <p:sp>
        <p:nvSpPr>
          <p:cNvPr id="3" name="Content Placeholder 2">
            <a:extLst>
              <a:ext uri="{FF2B5EF4-FFF2-40B4-BE49-F238E27FC236}">
                <a16:creationId xmlns:a16="http://schemas.microsoft.com/office/drawing/2014/main" id="{C5E9BF81-3598-2FD1-5671-A09D7E788789}"/>
              </a:ext>
            </a:extLst>
          </p:cNvPr>
          <p:cNvSpPr>
            <a:spLocks noGrp="1"/>
          </p:cNvSpPr>
          <p:nvPr>
            <p:ph idx="1"/>
          </p:nvPr>
        </p:nvSpPr>
        <p:spPr>
          <a:xfrm>
            <a:off x="457200" y="1219200"/>
            <a:ext cx="8229600" cy="4906963"/>
          </a:xfrm>
        </p:spPr>
        <p:txBody>
          <a:bodyPr/>
          <a:lstStyle/>
          <a:p>
            <a:pPr algn="just"/>
            <a:r>
              <a:rPr lang="en-US" sz="1800" b="1" dirty="0"/>
              <a:t>Policy</a:t>
            </a:r>
          </a:p>
          <a:p>
            <a:pPr algn="just"/>
            <a:r>
              <a:rPr lang="en-US" sz="1800" dirty="0"/>
              <a:t>A set of policies are principles, rules and guidelines formulated by government to reach its long-term goals and typically published in a booklet or other form that is accessible</a:t>
            </a:r>
            <a:endParaRPr lang="en-US" sz="1800" b="1" dirty="0"/>
          </a:p>
          <a:p>
            <a:pPr algn="just"/>
            <a:r>
              <a:rPr lang="en-US" sz="1800" b="1" dirty="0"/>
              <a:t>Regulations </a:t>
            </a:r>
          </a:p>
          <a:p>
            <a:pPr algn="just"/>
            <a:r>
              <a:rPr lang="en-US" sz="1800" dirty="0"/>
              <a:t>A set of rules on a specific topic with binding legal force at the national, state or local level and enacted by an administrative body to which the authority to issue such rules have been delegated by national state or local legislative body.</a:t>
            </a:r>
            <a:endParaRPr lang="en-US" sz="1800" b="1" dirty="0"/>
          </a:p>
          <a:p>
            <a:pPr algn="just"/>
            <a:r>
              <a:rPr lang="en-US" sz="1800" b="1" dirty="0"/>
              <a:t>Guidelines </a:t>
            </a:r>
          </a:p>
          <a:p>
            <a:pPr algn="just"/>
            <a:r>
              <a:rPr lang="en-US" sz="1800" dirty="0"/>
              <a:t>Applicable rules, guidance, manuals, protocols, codes, guidelines, treaties, notices, directions or requirements to the extent that the foregoing do not have the force of the law</a:t>
            </a:r>
          </a:p>
          <a:p>
            <a:pPr marL="0" indent="0">
              <a:buNone/>
            </a:pPr>
            <a:endParaRPr lang="en-NG" dirty="0"/>
          </a:p>
        </p:txBody>
      </p:sp>
      <p:sp>
        <p:nvSpPr>
          <p:cNvPr id="4" name="Slide Number Placeholder 3">
            <a:extLst>
              <a:ext uri="{FF2B5EF4-FFF2-40B4-BE49-F238E27FC236}">
                <a16:creationId xmlns:a16="http://schemas.microsoft.com/office/drawing/2014/main" id="{A32ECEDB-3098-A85C-542B-A2DBE9A3EF2C}"/>
              </a:ext>
            </a:extLst>
          </p:cNvPr>
          <p:cNvSpPr>
            <a:spLocks noGrp="1"/>
          </p:cNvSpPr>
          <p:nvPr>
            <p:ph type="sldNum" sz="quarter" idx="12"/>
          </p:nvPr>
        </p:nvSpPr>
        <p:spPr/>
        <p:txBody>
          <a:bodyPr/>
          <a:lstStyle/>
          <a:p>
            <a:fld id="{B99DDA8D-8C14-5042-99AB-A18DAC02EC77}" type="slidenum">
              <a:rPr lang="en-US" altLang="en-US" smtClean="0"/>
              <a:t>11</a:t>
            </a:fld>
            <a:endParaRPr lang="en-US" altLang="en-US"/>
          </a:p>
        </p:txBody>
      </p:sp>
    </p:spTree>
    <p:extLst>
      <p:ext uri="{BB962C8B-B14F-4D97-AF65-F5344CB8AC3E}">
        <p14:creationId xmlns:p14="http://schemas.microsoft.com/office/powerpoint/2010/main" val="18452093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AE41-BF80-C09D-EC6C-369BE8A85917}"/>
              </a:ext>
            </a:extLst>
          </p:cNvPr>
          <p:cNvSpPr>
            <a:spLocks noGrp="1"/>
          </p:cNvSpPr>
          <p:nvPr>
            <p:ph type="title"/>
          </p:nvPr>
        </p:nvSpPr>
        <p:spPr/>
        <p:txBody>
          <a:bodyPr/>
          <a:lstStyle/>
          <a:p>
            <a:r>
              <a:rPr lang="en-US" dirty="0"/>
              <a:t>Definitions</a:t>
            </a:r>
            <a:endParaRPr lang="en-NG" dirty="0"/>
          </a:p>
        </p:txBody>
      </p:sp>
      <p:sp>
        <p:nvSpPr>
          <p:cNvPr id="3" name="Content Placeholder 2">
            <a:extLst>
              <a:ext uri="{FF2B5EF4-FFF2-40B4-BE49-F238E27FC236}">
                <a16:creationId xmlns:a16="http://schemas.microsoft.com/office/drawing/2014/main" id="{D250DE54-739D-2E0A-6128-A40A289F914B}"/>
              </a:ext>
            </a:extLst>
          </p:cNvPr>
          <p:cNvSpPr>
            <a:spLocks noGrp="1"/>
          </p:cNvSpPr>
          <p:nvPr>
            <p:ph idx="1"/>
          </p:nvPr>
        </p:nvSpPr>
        <p:spPr/>
        <p:txBody>
          <a:bodyPr/>
          <a:lstStyle/>
          <a:p>
            <a:r>
              <a:rPr lang="en-US" sz="2400" b="1" dirty="0"/>
              <a:t>Accessibility</a:t>
            </a:r>
          </a:p>
          <a:p>
            <a:r>
              <a:rPr lang="en-US" sz="2400" dirty="0"/>
              <a:t>The degree to which a medicine is obtainable for those who need it at the moment of need with the least possible regulatory, social or psychological barriers.</a:t>
            </a:r>
          </a:p>
          <a:p>
            <a:r>
              <a:rPr lang="en-US" sz="2400" b="1" dirty="0"/>
              <a:t>Availability </a:t>
            </a:r>
          </a:p>
          <a:p>
            <a:r>
              <a:rPr lang="en-US" sz="2400" dirty="0"/>
              <a:t>The degree to which a medicine is present at the distribution points in a defined area for the population living in that area at the moment of need,</a:t>
            </a:r>
            <a:endParaRPr lang="en-NG" sz="2400" dirty="0"/>
          </a:p>
        </p:txBody>
      </p:sp>
      <p:sp>
        <p:nvSpPr>
          <p:cNvPr id="4" name="Slide Number Placeholder 3">
            <a:extLst>
              <a:ext uri="{FF2B5EF4-FFF2-40B4-BE49-F238E27FC236}">
                <a16:creationId xmlns:a16="http://schemas.microsoft.com/office/drawing/2014/main" id="{A33FDA82-3CEA-D2C5-294A-4F244A83E648}"/>
              </a:ext>
            </a:extLst>
          </p:cNvPr>
          <p:cNvSpPr>
            <a:spLocks noGrp="1"/>
          </p:cNvSpPr>
          <p:nvPr>
            <p:ph type="sldNum" sz="quarter" idx="12"/>
          </p:nvPr>
        </p:nvSpPr>
        <p:spPr/>
        <p:txBody>
          <a:bodyPr/>
          <a:lstStyle/>
          <a:p>
            <a:fld id="{B99DDA8D-8C14-5042-99AB-A18DAC02EC77}" type="slidenum">
              <a:rPr lang="en-US" altLang="en-US" smtClean="0"/>
              <a:t>12</a:t>
            </a:fld>
            <a:endParaRPr lang="en-US" altLang="en-US"/>
          </a:p>
        </p:txBody>
      </p:sp>
    </p:spTree>
    <p:extLst>
      <p:ext uri="{BB962C8B-B14F-4D97-AF65-F5344CB8AC3E}">
        <p14:creationId xmlns:p14="http://schemas.microsoft.com/office/powerpoint/2010/main" val="3254229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893F-83AB-0CBB-47F7-1F79232E672E}"/>
              </a:ext>
            </a:extLst>
          </p:cNvPr>
          <p:cNvSpPr>
            <a:spLocks noGrp="1"/>
          </p:cNvSpPr>
          <p:nvPr>
            <p:ph type="title"/>
          </p:nvPr>
        </p:nvSpPr>
        <p:spPr/>
        <p:txBody>
          <a:bodyPr/>
          <a:lstStyle/>
          <a:p>
            <a:r>
              <a:rPr lang="en-US" dirty="0"/>
              <a:t>Definitions </a:t>
            </a:r>
            <a:endParaRPr lang="en-NG" dirty="0"/>
          </a:p>
        </p:txBody>
      </p:sp>
      <p:sp>
        <p:nvSpPr>
          <p:cNvPr id="3" name="Content Placeholder 2">
            <a:extLst>
              <a:ext uri="{FF2B5EF4-FFF2-40B4-BE49-F238E27FC236}">
                <a16:creationId xmlns:a16="http://schemas.microsoft.com/office/drawing/2014/main" id="{81FA2957-5334-51F4-A8F8-FCB85E0CEA3A}"/>
              </a:ext>
            </a:extLst>
          </p:cNvPr>
          <p:cNvSpPr>
            <a:spLocks noGrp="1"/>
          </p:cNvSpPr>
          <p:nvPr>
            <p:ph idx="1"/>
          </p:nvPr>
        </p:nvSpPr>
        <p:spPr/>
        <p:txBody>
          <a:bodyPr/>
          <a:lstStyle/>
          <a:p>
            <a:r>
              <a:rPr lang="en-US" b="1" dirty="0"/>
              <a:t>Affordability</a:t>
            </a:r>
          </a:p>
          <a:p>
            <a:r>
              <a:rPr lang="en-US" dirty="0"/>
              <a:t>The degree to which a medicine is obtainable for those who need it at the moment of need at a cost that does not expose them to the risk of serious negative consequences as not to be able to satisfy other basic human needs.</a:t>
            </a:r>
            <a:endParaRPr lang="en-NG" dirty="0"/>
          </a:p>
        </p:txBody>
      </p:sp>
      <p:sp>
        <p:nvSpPr>
          <p:cNvPr id="4" name="Slide Number Placeholder 3">
            <a:extLst>
              <a:ext uri="{FF2B5EF4-FFF2-40B4-BE49-F238E27FC236}">
                <a16:creationId xmlns:a16="http://schemas.microsoft.com/office/drawing/2014/main" id="{C0E588D8-C5D7-8555-E076-55DD12150AE3}"/>
              </a:ext>
            </a:extLst>
          </p:cNvPr>
          <p:cNvSpPr>
            <a:spLocks noGrp="1"/>
          </p:cNvSpPr>
          <p:nvPr>
            <p:ph type="sldNum" sz="quarter" idx="12"/>
          </p:nvPr>
        </p:nvSpPr>
        <p:spPr/>
        <p:txBody>
          <a:bodyPr/>
          <a:lstStyle/>
          <a:p>
            <a:fld id="{B99DDA8D-8C14-5042-99AB-A18DAC02EC77}" type="slidenum">
              <a:rPr lang="en-US" altLang="en-US" smtClean="0"/>
              <a:t>13</a:t>
            </a:fld>
            <a:endParaRPr lang="en-US" altLang="en-US"/>
          </a:p>
        </p:txBody>
      </p:sp>
    </p:spTree>
    <p:extLst>
      <p:ext uri="{BB962C8B-B14F-4D97-AF65-F5344CB8AC3E}">
        <p14:creationId xmlns:p14="http://schemas.microsoft.com/office/powerpoint/2010/main" val="27744044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76D2-08DE-1D74-1FB7-F94E0AA4B367}"/>
              </a:ext>
            </a:extLst>
          </p:cNvPr>
          <p:cNvSpPr>
            <a:spLocks noGrp="1"/>
          </p:cNvSpPr>
          <p:nvPr>
            <p:ph type="title"/>
          </p:nvPr>
        </p:nvSpPr>
        <p:spPr/>
        <p:txBody>
          <a:bodyPr/>
          <a:lstStyle/>
          <a:p>
            <a:r>
              <a:rPr lang="en-US" dirty="0"/>
              <a:t>Why are Controlled Medicines Regulated?</a:t>
            </a:r>
            <a:endParaRPr lang="en-NG" dirty="0"/>
          </a:p>
        </p:txBody>
      </p:sp>
      <p:sp>
        <p:nvSpPr>
          <p:cNvPr id="3" name="Content Placeholder 2">
            <a:extLst>
              <a:ext uri="{FF2B5EF4-FFF2-40B4-BE49-F238E27FC236}">
                <a16:creationId xmlns:a16="http://schemas.microsoft.com/office/drawing/2014/main" id="{292E1229-3B0B-A882-1C12-CE0FB559F38D}"/>
              </a:ext>
            </a:extLst>
          </p:cNvPr>
          <p:cNvSpPr>
            <a:spLocks noGrp="1"/>
          </p:cNvSpPr>
          <p:nvPr>
            <p:ph idx="1"/>
          </p:nvPr>
        </p:nvSpPr>
        <p:spPr/>
        <p:txBody>
          <a:bodyPr/>
          <a:lstStyle/>
          <a:p>
            <a:pPr algn="just"/>
            <a:r>
              <a:rPr lang="en-US" sz="2400" dirty="0">
                <a:solidFill>
                  <a:srgbClr val="363636"/>
                </a:solidFill>
                <a:effectLst/>
                <a:highlight>
                  <a:srgbClr val="FFFFFF"/>
                </a:highlight>
                <a:latin typeface="Calibri" panose="020F0502020204030204" pitchFamily="34" charset="0"/>
                <a:ea typeface="Calibri" panose="020F0502020204030204" pitchFamily="34" charset="0"/>
              </a:rPr>
              <a:t>I</a:t>
            </a:r>
            <a:r>
              <a:rPr lang="en-NG" sz="2400" dirty="0">
                <a:solidFill>
                  <a:srgbClr val="363636"/>
                </a:solidFill>
                <a:effectLst/>
                <a:highlight>
                  <a:srgbClr val="FFFFFF"/>
                </a:highlight>
                <a:latin typeface="Calibri" panose="020F0502020204030204" pitchFamily="34" charset="0"/>
                <a:ea typeface="Calibri" panose="020F0502020204030204" pitchFamily="34" charset="0"/>
              </a:rPr>
              <a:t>n</a:t>
            </a:r>
            <a:r>
              <a:rPr lang="en-US" sz="2400" dirty="0">
                <a:solidFill>
                  <a:srgbClr val="363636"/>
                </a:solidFill>
                <a:effectLst/>
                <a:highlight>
                  <a:srgbClr val="FFFFFF"/>
                </a:highlight>
                <a:latin typeface="Calibri" panose="020F0502020204030204" pitchFamily="34" charset="0"/>
                <a:ea typeface="Calibri" panose="020F0502020204030204" pitchFamily="34" charset="0"/>
              </a:rPr>
              <a:t>-</a:t>
            </a:r>
            <a:r>
              <a:rPr lang="en-NG" sz="2400" dirty="0">
                <a:solidFill>
                  <a:srgbClr val="363636"/>
                </a:solidFill>
                <a:effectLst/>
                <a:highlight>
                  <a:srgbClr val="FFFFFF"/>
                </a:highlight>
                <a:latin typeface="Calibri" panose="020F0502020204030204" pitchFamily="34" charset="0"/>
                <a:ea typeface="Calibri" panose="020F0502020204030204" pitchFamily="34" charset="0"/>
              </a:rPr>
              <a:t>dispensable for medical, scientific and industrial purposes, yet have  high abuse potential. </a:t>
            </a:r>
            <a:endParaRPr lang="en-US" sz="2400" dirty="0">
              <a:solidFill>
                <a:srgbClr val="363636"/>
              </a:solidFill>
              <a:effectLst/>
              <a:highlight>
                <a:srgbClr val="FFFFFF"/>
              </a:highlight>
              <a:latin typeface="Calibri" panose="020F0502020204030204" pitchFamily="34" charset="0"/>
              <a:ea typeface="Calibri" panose="020F0502020204030204" pitchFamily="34" charset="0"/>
            </a:endParaRPr>
          </a:p>
          <a:p>
            <a:pPr algn="just"/>
            <a:r>
              <a:rPr lang="en-NG" sz="2400" dirty="0">
                <a:effectLst/>
                <a:latin typeface="Calibri" panose="020F0502020204030204" pitchFamily="34" charset="0"/>
                <a:ea typeface="Calibri" panose="020F0502020204030204" pitchFamily="34" charset="0"/>
              </a:rPr>
              <a:t>Nigeria is a signatory to the three international conventions which provide framework for the control of narcotic medicines, psychotropic substance</a:t>
            </a:r>
            <a:r>
              <a:rPr lang="en-US" sz="2400" dirty="0">
                <a:effectLst/>
                <a:latin typeface="Calibri" panose="020F0502020204030204" pitchFamily="34" charset="0"/>
                <a:ea typeface="Calibri" panose="020F0502020204030204" pitchFamily="34" charset="0"/>
              </a:rPr>
              <a:t>s</a:t>
            </a:r>
            <a:r>
              <a:rPr lang="en-NG" sz="2400" dirty="0">
                <a:effectLst/>
                <a:latin typeface="Calibri" panose="020F0502020204030204" pitchFamily="34" charset="0"/>
                <a:ea typeface="Calibri" panose="020F0502020204030204" pitchFamily="34" charset="0"/>
              </a:rPr>
              <a:t> and precursors for medical, scientific, and industrial purposes only, while preventing diversion. </a:t>
            </a:r>
            <a:endParaRPr lang="en-US" sz="2400" dirty="0">
              <a:effectLst/>
              <a:latin typeface="Calibri" panose="020F0502020204030204" pitchFamily="34" charset="0"/>
              <a:ea typeface="Calibri" panose="020F0502020204030204" pitchFamily="34" charset="0"/>
            </a:endParaRPr>
          </a:p>
          <a:p>
            <a:pPr algn="just"/>
            <a:r>
              <a:rPr lang="en-NG" sz="2400" dirty="0">
                <a:effectLst/>
                <a:latin typeface="Calibri" panose="020F0502020204030204" pitchFamily="34" charset="0"/>
                <a:ea typeface="Calibri" panose="020F0502020204030204" pitchFamily="34" charset="0"/>
              </a:rPr>
              <a:t>Thus these </a:t>
            </a:r>
            <a:r>
              <a:rPr lang="en-NG" sz="2400" dirty="0">
                <a:solidFill>
                  <a:srgbClr val="363636"/>
                </a:solidFill>
                <a:effectLst/>
                <a:highlight>
                  <a:srgbClr val="FFFFFF"/>
                </a:highlight>
                <a:latin typeface="Calibri" panose="020F0502020204030204" pitchFamily="34" charset="0"/>
                <a:ea typeface="Calibri" panose="020F0502020204030204" pitchFamily="34" charset="0"/>
              </a:rPr>
              <a:t>substances are controlled under international conventions and or national procedures.</a:t>
            </a:r>
            <a:endParaRPr lang="en-US" sz="2400" dirty="0">
              <a:solidFill>
                <a:srgbClr val="363636"/>
              </a:solidFill>
              <a:effectLst/>
              <a:highlight>
                <a:srgbClr val="FFFFFF"/>
              </a:highlight>
              <a:latin typeface="Calibri" panose="020F0502020204030204" pitchFamily="34" charset="0"/>
              <a:ea typeface="Calibri" panose="020F0502020204030204" pitchFamily="34" charset="0"/>
            </a:endParaRPr>
          </a:p>
          <a:p>
            <a:endParaRPr lang="en-NG" dirty="0"/>
          </a:p>
        </p:txBody>
      </p:sp>
      <p:sp>
        <p:nvSpPr>
          <p:cNvPr id="4" name="Slide Number Placeholder 3">
            <a:extLst>
              <a:ext uri="{FF2B5EF4-FFF2-40B4-BE49-F238E27FC236}">
                <a16:creationId xmlns:a16="http://schemas.microsoft.com/office/drawing/2014/main" id="{A5BA5313-5C1E-395A-9370-3A4A78CC2E13}"/>
              </a:ext>
            </a:extLst>
          </p:cNvPr>
          <p:cNvSpPr>
            <a:spLocks noGrp="1"/>
          </p:cNvSpPr>
          <p:nvPr>
            <p:ph type="sldNum" sz="quarter" idx="12"/>
          </p:nvPr>
        </p:nvSpPr>
        <p:spPr/>
        <p:txBody>
          <a:bodyPr/>
          <a:lstStyle/>
          <a:p>
            <a:fld id="{B99DDA8D-8C14-5042-99AB-A18DAC02EC77}" type="slidenum">
              <a:rPr lang="en-US" altLang="en-US" smtClean="0"/>
              <a:t>14</a:t>
            </a:fld>
            <a:endParaRPr lang="en-US" altLang="en-US"/>
          </a:p>
        </p:txBody>
      </p:sp>
    </p:spTree>
    <p:extLst>
      <p:ext uri="{BB962C8B-B14F-4D97-AF65-F5344CB8AC3E}">
        <p14:creationId xmlns:p14="http://schemas.microsoft.com/office/powerpoint/2010/main" val="33919856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b="0" dirty="0"/>
              <a:t>CONTROL STRATEGIES</a:t>
            </a:r>
            <a:endParaRPr lang="en-US" altLang="en-US" b="0" dirty="0"/>
          </a:p>
        </p:txBody>
      </p:sp>
      <p:sp>
        <p:nvSpPr>
          <p:cNvPr id="15363" name="Content Placeholder 2"/>
          <p:cNvSpPr>
            <a:spLocks noGrp="1"/>
          </p:cNvSpPr>
          <p:nvPr>
            <p:ph idx="1"/>
          </p:nvPr>
        </p:nvSpPr>
        <p:spPr/>
        <p:txBody>
          <a:bodyPr/>
          <a:lstStyle/>
          <a:p>
            <a:r>
              <a:rPr lang="en-US" sz="2600" dirty="0">
                <a:solidFill>
                  <a:schemeClr val="tx2"/>
                </a:solidFill>
                <a:effectLst/>
                <a:highlight>
                  <a:srgbClr val="FFFFFF"/>
                </a:highlight>
                <a:latin typeface="Calibri" panose="020F0502020204030204" pitchFamily="34" charset="0"/>
                <a:ea typeface="Calibri" panose="020F0502020204030204" pitchFamily="34" charset="0"/>
              </a:rPr>
              <a:t>United Nations International Drug Control Conventions</a:t>
            </a:r>
          </a:p>
          <a:p>
            <a:r>
              <a:rPr lang="en-US" sz="2600" dirty="0">
                <a:solidFill>
                  <a:srgbClr val="363636"/>
                </a:solidFill>
                <a:effectLst/>
                <a:highlight>
                  <a:srgbClr val="FFFFFF"/>
                </a:highlight>
                <a:latin typeface="Calibri" panose="020F0502020204030204" pitchFamily="34" charset="0"/>
                <a:ea typeface="Calibri" panose="020F0502020204030204" pitchFamily="34" charset="0"/>
              </a:rPr>
              <a:t>Single Convention on narcotic Drugs 1961 as amended by the 1972 protocol</a:t>
            </a:r>
          </a:p>
          <a:p>
            <a:r>
              <a:rPr lang="en-US" sz="2600" dirty="0">
                <a:solidFill>
                  <a:srgbClr val="363636"/>
                </a:solidFill>
                <a:highlight>
                  <a:srgbClr val="FFFFFF"/>
                </a:highlight>
                <a:latin typeface="Calibri" panose="020F0502020204030204" pitchFamily="34" charset="0"/>
                <a:ea typeface="Calibri" panose="020F0502020204030204" pitchFamily="34" charset="0"/>
              </a:rPr>
              <a:t>Convention on psychotropic Substances 1971</a:t>
            </a:r>
          </a:p>
          <a:p>
            <a:r>
              <a:rPr lang="en-US" sz="2600" dirty="0">
                <a:solidFill>
                  <a:srgbClr val="363636"/>
                </a:solidFill>
                <a:effectLst/>
                <a:highlight>
                  <a:srgbClr val="FFFFFF"/>
                </a:highlight>
                <a:latin typeface="Calibri" panose="020F0502020204030204" pitchFamily="34" charset="0"/>
                <a:ea typeface="Calibri" panose="020F0502020204030204" pitchFamily="34" charset="0"/>
              </a:rPr>
              <a:t>Convention Against Illicit Traffic in narcotic Drugs and psychotropic Substances 1988</a:t>
            </a:r>
          </a:p>
          <a:p>
            <a:endParaRPr lang="en-US" sz="2600" dirty="0">
              <a:solidFill>
                <a:srgbClr val="363636"/>
              </a:solidFill>
              <a:effectLst/>
              <a:highlight>
                <a:srgbClr val="FFFFFF"/>
              </a:highlight>
              <a:latin typeface="Calibri" panose="020F0502020204030204" pitchFamily="34" charset="0"/>
              <a:ea typeface="Calibri" panose="020F0502020204030204" pitchFamily="34" charset="0"/>
            </a:endParaRPr>
          </a:p>
          <a:p>
            <a:pPr marL="0" indent="0">
              <a:buNone/>
            </a:pPr>
            <a:endParaRPr lang="en-US" sz="2800" dirty="0">
              <a:solidFill>
                <a:srgbClr val="363636"/>
              </a:solidFill>
              <a:highlight>
                <a:srgbClr val="FFFFFF"/>
              </a:highlight>
              <a:latin typeface="Calibri" panose="020F0502020204030204" pitchFamily="34" charset="0"/>
              <a:ea typeface="Calibri" panose="020F0502020204030204" pitchFamily="34" charset="0"/>
            </a:endParaRPr>
          </a:p>
          <a:p>
            <a:pPr marL="0" indent="0">
              <a:buNone/>
            </a:pPr>
            <a:endParaRPr lang="en-US" altLang="en-US" dirty="0"/>
          </a:p>
        </p:txBody>
      </p:sp>
      <p:sp>
        <p:nvSpPr>
          <p:cNvPr id="10" name="Text Placeholder 9">
            <a:extLst>
              <a:ext uri="{FF2B5EF4-FFF2-40B4-BE49-F238E27FC236}">
                <a16:creationId xmlns:a16="http://schemas.microsoft.com/office/drawing/2014/main" id="{860176F8-54E1-600E-AB6A-F1D7EFFF9466}"/>
              </a:ext>
            </a:extLst>
          </p:cNvPr>
          <p:cNvSpPr>
            <a:spLocks noGrp="1"/>
          </p:cNvSpPr>
          <p:nvPr>
            <p:ph type="body" sz="half" idx="2"/>
          </p:nvPr>
        </p:nvSpPr>
        <p:spPr/>
        <p:txBody>
          <a:bodyPr/>
          <a:lstStyle/>
          <a:p>
            <a:pPr marL="342900" indent="-342900">
              <a:buFont typeface="Arial" panose="020B0604020202020204" pitchFamily="34" charset="0"/>
              <a:buChar char="•"/>
            </a:pPr>
            <a:r>
              <a:rPr lang="en-US" sz="2000" dirty="0">
                <a:solidFill>
                  <a:schemeClr val="tx2"/>
                </a:solidFill>
              </a:rPr>
              <a:t>INTERNATIONAL CONTROL</a:t>
            </a:r>
          </a:p>
          <a:p>
            <a:pPr marL="342900" indent="-342900">
              <a:buFont typeface="Arial" panose="020B0604020202020204" pitchFamily="34" charset="0"/>
              <a:buChar char="•"/>
            </a:pPr>
            <a:r>
              <a:rPr lang="en-US" sz="2000" dirty="0">
                <a:solidFill>
                  <a:schemeClr val="tx2"/>
                </a:solidFill>
              </a:rPr>
              <a:t>NATIONAL CONTROL</a:t>
            </a:r>
            <a:endParaRPr lang="en-NG" sz="2000" dirty="0">
              <a:solidFill>
                <a:schemeClr val="tx2"/>
              </a:solidFill>
            </a:endParaRPr>
          </a:p>
        </p:txBody>
      </p:sp>
      <p:pic>
        <p:nvPicPr>
          <p:cNvPr id="2" name="Picture 1" descr="A gavel on a map&#10;&#10;Description automatically generated">
            <a:extLst>
              <a:ext uri="{FF2B5EF4-FFF2-40B4-BE49-F238E27FC236}">
                <a16:creationId xmlns:a16="http://schemas.microsoft.com/office/drawing/2014/main" id="{8565B94E-13EE-597B-6CCC-2ABECB5C8C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275" y="2819400"/>
            <a:ext cx="3533775" cy="1747255"/>
          </a:xfrm>
          <a:prstGeom prst="rect">
            <a:avLst/>
          </a:prstGeom>
        </p:spPr>
      </p:pic>
    </p:spTree>
    <p:extLst>
      <p:ext uri="{BB962C8B-B14F-4D97-AF65-F5344CB8AC3E}">
        <p14:creationId xmlns:p14="http://schemas.microsoft.com/office/powerpoint/2010/main" val="17682568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7D70-D077-208A-8C4D-9A0AAD6CAC23}"/>
              </a:ext>
            </a:extLst>
          </p:cNvPr>
          <p:cNvSpPr>
            <a:spLocks noGrp="1"/>
          </p:cNvSpPr>
          <p:nvPr>
            <p:ph type="title"/>
          </p:nvPr>
        </p:nvSpPr>
        <p:spPr/>
        <p:txBody>
          <a:bodyPr/>
          <a:lstStyle/>
          <a:p>
            <a:r>
              <a:rPr lang="en-US" sz="4000" b="0" dirty="0"/>
              <a:t>CONTROL STRATEGIES</a:t>
            </a:r>
            <a:endParaRPr lang="en-NG" sz="4000" b="0" dirty="0"/>
          </a:p>
        </p:txBody>
      </p:sp>
      <p:sp>
        <p:nvSpPr>
          <p:cNvPr id="3" name="Content Placeholder 2">
            <a:extLst>
              <a:ext uri="{FF2B5EF4-FFF2-40B4-BE49-F238E27FC236}">
                <a16:creationId xmlns:a16="http://schemas.microsoft.com/office/drawing/2014/main" id="{1DF84843-E7CC-14E5-C941-5CD6AF4CF17D}"/>
              </a:ext>
            </a:extLst>
          </p:cNvPr>
          <p:cNvSpPr>
            <a:spLocks noGrp="1"/>
          </p:cNvSpPr>
          <p:nvPr>
            <p:ph idx="1"/>
          </p:nvPr>
        </p:nvSpPr>
        <p:spPr/>
        <p:txBody>
          <a:bodyPr/>
          <a:lstStyle/>
          <a:p>
            <a:pPr marL="0" indent="0">
              <a:buNone/>
            </a:pPr>
            <a:endParaRPr lang="en-US" dirty="0"/>
          </a:p>
          <a:p>
            <a:pPr algn="just"/>
            <a:r>
              <a:rPr lang="en-US" sz="2800" dirty="0"/>
              <a:t>The mandate of the International Conventions is:</a:t>
            </a:r>
          </a:p>
          <a:p>
            <a:pPr algn="just">
              <a:buFont typeface="Wingdings" panose="05000000000000000000" pitchFamily="2" charset="2"/>
              <a:buChar char="Ø"/>
            </a:pPr>
            <a:r>
              <a:rPr lang="en-US" sz="2800" dirty="0"/>
              <a:t>To ensure that controlled medicines are available for medical and scientific purposes.</a:t>
            </a:r>
          </a:p>
          <a:p>
            <a:pPr algn="just">
              <a:buFont typeface="Wingdings" panose="05000000000000000000" pitchFamily="2" charset="2"/>
              <a:buChar char="Ø"/>
            </a:pPr>
            <a:r>
              <a:rPr lang="en-US" sz="2800" dirty="0"/>
              <a:t>To prevent diversion into illicit channels</a:t>
            </a:r>
            <a:endParaRPr lang="en-NG" sz="2800" dirty="0"/>
          </a:p>
        </p:txBody>
      </p:sp>
      <p:sp>
        <p:nvSpPr>
          <p:cNvPr id="4" name="Slide Number Placeholder 3">
            <a:extLst>
              <a:ext uri="{FF2B5EF4-FFF2-40B4-BE49-F238E27FC236}">
                <a16:creationId xmlns:a16="http://schemas.microsoft.com/office/drawing/2014/main" id="{1AB3A481-46D6-0882-21FC-3F83AFABFE99}"/>
              </a:ext>
            </a:extLst>
          </p:cNvPr>
          <p:cNvSpPr>
            <a:spLocks noGrp="1"/>
          </p:cNvSpPr>
          <p:nvPr>
            <p:ph type="sldNum" sz="quarter" idx="12"/>
          </p:nvPr>
        </p:nvSpPr>
        <p:spPr/>
        <p:txBody>
          <a:bodyPr/>
          <a:lstStyle/>
          <a:p>
            <a:fld id="{B99DDA8D-8C14-5042-99AB-A18DAC02EC77}" type="slidenum">
              <a:rPr lang="en-US" altLang="en-US" smtClean="0"/>
              <a:t>16</a:t>
            </a:fld>
            <a:endParaRPr lang="en-US" altLang="en-US"/>
          </a:p>
        </p:txBody>
      </p:sp>
      <p:sp>
        <p:nvSpPr>
          <p:cNvPr id="6" name="Text Placeholder 5">
            <a:extLst>
              <a:ext uri="{FF2B5EF4-FFF2-40B4-BE49-F238E27FC236}">
                <a16:creationId xmlns:a16="http://schemas.microsoft.com/office/drawing/2014/main" id="{14F4A735-F8C8-207B-E150-0DEC67745E76}"/>
              </a:ext>
            </a:extLst>
          </p:cNvPr>
          <p:cNvSpPr>
            <a:spLocks noGrp="1"/>
          </p:cNvSpPr>
          <p:nvPr>
            <p:ph type="body" sz="half" idx="2"/>
          </p:nvPr>
        </p:nvSpPr>
        <p:spPr/>
        <p:txBody>
          <a:bodyPr/>
          <a:lstStyle/>
          <a:p>
            <a:r>
              <a:rPr lang="en-US" sz="1200" b="1" dirty="0">
                <a:solidFill>
                  <a:srgbClr val="000000"/>
                </a:solidFill>
                <a:latin typeface="Verdana" panose="020B0604030504040204" pitchFamily="34" charset="0"/>
              </a:rPr>
              <a:t>The International Narcotics Control Board (INCB) </a:t>
            </a:r>
          </a:p>
          <a:p>
            <a:pPr marL="285750" indent="-285750">
              <a:buFont typeface="Arial" panose="020B0604020202020204" pitchFamily="34" charset="0"/>
              <a:buChar char="•"/>
            </a:pPr>
            <a:r>
              <a:rPr lang="en-US" dirty="0">
                <a:solidFill>
                  <a:srgbClr val="000000"/>
                </a:solidFill>
                <a:latin typeface="Verdana" panose="020B0604030504040204" pitchFamily="34" charset="0"/>
              </a:rPr>
              <a:t> The independent and quasi-judicial monitoring body for the implementation of the United Nations international drug control conventions.</a:t>
            </a:r>
          </a:p>
          <a:p>
            <a:pPr marL="285750" indent="-285750">
              <a:buFont typeface="Arial" panose="020B0604020202020204" pitchFamily="34" charset="0"/>
              <a:buChar char="•"/>
            </a:pPr>
            <a:r>
              <a:rPr lang="en-US" dirty="0">
                <a:solidFill>
                  <a:srgbClr val="000000"/>
                </a:solidFill>
                <a:latin typeface="Verdana" panose="020B0604030504040204" pitchFamily="34" charset="0"/>
              </a:rPr>
              <a:t>Monitors and supports Governments’ compliance with the international drug control treaties </a:t>
            </a:r>
            <a:endParaRPr lang="en-NG" dirty="0"/>
          </a:p>
          <a:p>
            <a:endParaRPr lang="en-NG" dirty="0"/>
          </a:p>
        </p:txBody>
      </p:sp>
      <p:sp>
        <p:nvSpPr>
          <p:cNvPr id="7" name="Text Placeholder 4">
            <a:extLst>
              <a:ext uri="{FF2B5EF4-FFF2-40B4-BE49-F238E27FC236}">
                <a16:creationId xmlns:a16="http://schemas.microsoft.com/office/drawing/2014/main" id="{128C6996-80DD-9426-C4F4-D5FB51788CAA}"/>
              </a:ext>
            </a:extLst>
          </p:cNvPr>
          <p:cNvSpPr txBox="1">
            <a:spLocks/>
          </p:cNvSpPr>
          <p:nvPr/>
        </p:nvSpPr>
        <p:spPr bwMode="auto">
          <a:xfrm>
            <a:off x="420687" y="2134280"/>
            <a:ext cx="300831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l" rtl="0" eaLnBrk="0" fontAlgn="base" hangingPunct="0">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en-US" dirty="0">
              <a:solidFill>
                <a:srgbClr val="000000"/>
              </a:solidFill>
              <a:latin typeface="Verdana" panose="020B0604030504040204" pitchFamily="34" charset="0"/>
            </a:endParaRPr>
          </a:p>
          <a:p>
            <a:endParaRPr lang="en-US" dirty="0">
              <a:solidFill>
                <a:srgbClr val="000000"/>
              </a:solidFill>
              <a:latin typeface="Verdana" panose="020B0604030504040204" pitchFamily="34" charset="0"/>
            </a:endParaRPr>
          </a:p>
          <a:p>
            <a:endParaRPr lang="en-US" dirty="0">
              <a:solidFill>
                <a:srgbClr val="000000"/>
              </a:solidFill>
              <a:latin typeface="Verdana" panose="020B0604030504040204" pitchFamily="34" charset="0"/>
            </a:endParaRPr>
          </a:p>
        </p:txBody>
      </p:sp>
      <p:pic>
        <p:nvPicPr>
          <p:cNvPr id="3076" name="Picture 4" descr="INCB Logo [ Download - Logo - icon ] png svg">
            <a:extLst>
              <a:ext uri="{FF2B5EF4-FFF2-40B4-BE49-F238E27FC236}">
                <a16:creationId xmlns:a16="http://schemas.microsoft.com/office/drawing/2014/main" id="{B365EAF7-4AF2-3C8D-B5BC-807945AA9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268" y="4038600"/>
            <a:ext cx="1476000"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450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905519-3923-C7E6-2127-0BC55DC50FC2}"/>
              </a:ext>
            </a:extLst>
          </p:cNvPr>
          <p:cNvSpPr>
            <a:spLocks noGrp="1"/>
          </p:cNvSpPr>
          <p:nvPr>
            <p:ph type="sldNum" sz="quarter" idx="12"/>
          </p:nvPr>
        </p:nvSpPr>
        <p:spPr/>
        <p:txBody>
          <a:bodyPr/>
          <a:lstStyle/>
          <a:p>
            <a:fld id="{B99DDA8D-8C14-5042-99AB-A18DAC02EC77}" type="slidenum">
              <a:rPr lang="en-US" altLang="en-US" smtClean="0"/>
              <a:t>17</a:t>
            </a:fld>
            <a:endParaRPr lang="en-US" altLang="en-US"/>
          </a:p>
        </p:txBody>
      </p:sp>
      <p:pic>
        <p:nvPicPr>
          <p:cNvPr id="5" name="Picture 4" descr="Graphical user interface&#10;&#10;Description automatically generated with low confidence">
            <a:extLst>
              <a:ext uri="{FF2B5EF4-FFF2-40B4-BE49-F238E27FC236}">
                <a16:creationId xmlns:a16="http://schemas.microsoft.com/office/drawing/2014/main" id="{D963B270-8E6F-F0DF-E100-BFB79FE86238}"/>
              </a:ext>
            </a:extLst>
          </p:cNvPr>
          <p:cNvPicPr>
            <a:picLocks noChangeAspect="1"/>
          </p:cNvPicPr>
          <p:nvPr/>
        </p:nvPicPr>
        <p:blipFill rotWithShape="1">
          <a:blip r:embed="rId2">
            <a:extLst>
              <a:ext uri="{28A0092B-C50C-407E-A947-70E740481C1C}">
                <a14:useLocalDpi xmlns:a14="http://schemas.microsoft.com/office/drawing/2010/main" val="0"/>
              </a:ext>
            </a:extLst>
          </a:blip>
          <a:srcRect t="2495" b="2495"/>
          <a:stretch>
            <a:fillRect/>
          </a:stretch>
        </p:blipFill>
        <p:spPr>
          <a:xfrm>
            <a:off x="1219200" y="-152400"/>
            <a:ext cx="7844363" cy="5571067"/>
          </a:xfrm>
          <a:prstGeom prst="rect">
            <a:avLst/>
          </a:prstGeom>
        </p:spPr>
      </p:pic>
    </p:spTree>
    <p:extLst>
      <p:ext uri="{BB962C8B-B14F-4D97-AF65-F5344CB8AC3E}">
        <p14:creationId xmlns:p14="http://schemas.microsoft.com/office/powerpoint/2010/main" val="41014760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E1BEE1-FA5C-57DE-693B-0DF32F7DE097}"/>
              </a:ext>
            </a:extLst>
          </p:cNvPr>
          <p:cNvSpPr>
            <a:spLocks noGrp="1"/>
          </p:cNvSpPr>
          <p:nvPr>
            <p:ph type="dt" sz="half" idx="10"/>
          </p:nvPr>
        </p:nvSpPr>
        <p:spPr/>
        <p:txBody>
          <a:bodyPr/>
          <a:lstStyle/>
          <a:p>
            <a:pPr>
              <a:defRPr/>
            </a:pPr>
            <a:fld id="{E6024C57-61AB-49AD-9D4A-287BA7797F76}" type="datetime1">
              <a:rPr lang="en-US" smtClean="0"/>
              <a:pPr>
                <a:defRPr/>
              </a:pPr>
              <a:t>6/6/2024</a:t>
            </a:fld>
            <a:endParaRPr lang="en-US" dirty="0"/>
          </a:p>
        </p:txBody>
      </p:sp>
      <p:sp>
        <p:nvSpPr>
          <p:cNvPr id="5" name="Slide Number Placeholder 4">
            <a:extLst>
              <a:ext uri="{FF2B5EF4-FFF2-40B4-BE49-F238E27FC236}">
                <a16:creationId xmlns:a16="http://schemas.microsoft.com/office/drawing/2014/main" id="{F7C93BAF-A818-033A-B73E-3F904A89DA4D}"/>
              </a:ext>
            </a:extLst>
          </p:cNvPr>
          <p:cNvSpPr>
            <a:spLocks noGrp="1"/>
          </p:cNvSpPr>
          <p:nvPr>
            <p:ph type="sldNum" sz="quarter" idx="12"/>
          </p:nvPr>
        </p:nvSpPr>
        <p:spPr/>
        <p:txBody>
          <a:bodyPr/>
          <a:lstStyle/>
          <a:p>
            <a:pPr>
              <a:defRPr/>
            </a:pPr>
            <a:fld id="{E8FDAAA0-1903-4C02-9FED-012DEE890318}" type="slidenum">
              <a:rPr lang="en-US" altLang="en-US" smtClean="0"/>
              <a:pPr>
                <a:defRPr/>
              </a:pPr>
              <a:t>18</a:t>
            </a:fld>
            <a:endParaRPr lang="en-US" altLang="en-US"/>
          </a:p>
        </p:txBody>
      </p:sp>
      <p:graphicFrame>
        <p:nvGraphicFramePr>
          <p:cNvPr id="6" name="Content Placeholder 5">
            <a:extLst>
              <a:ext uri="{FF2B5EF4-FFF2-40B4-BE49-F238E27FC236}">
                <a16:creationId xmlns:a16="http://schemas.microsoft.com/office/drawing/2014/main" id="{E546E677-9022-E141-E327-4B06F9434FCA}"/>
              </a:ext>
            </a:extLst>
          </p:cNvPr>
          <p:cNvGraphicFramePr>
            <a:graphicFrameLocks noGrp="1"/>
          </p:cNvGraphicFramePr>
          <p:nvPr>
            <p:ph idx="4294967295"/>
            <p:extLst>
              <p:ext uri="{D42A27DB-BD31-4B8C-83A1-F6EECF244321}">
                <p14:modId xmlns:p14="http://schemas.microsoft.com/office/powerpoint/2010/main" val="3586058053"/>
              </p:ext>
            </p:extLst>
          </p:nvPr>
        </p:nvGraphicFramePr>
        <p:xfrm>
          <a:off x="457200" y="381000"/>
          <a:ext cx="8382000" cy="474123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26040363"/>
                    </a:ext>
                  </a:extLst>
                </a:gridCol>
                <a:gridCol w="5181600">
                  <a:extLst>
                    <a:ext uri="{9D8B030D-6E8A-4147-A177-3AD203B41FA5}">
                      <a16:colId xmlns:a16="http://schemas.microsoft.com/office/drawing/2014/main" val="1893547205"/>
                    </a:ext>
                  </a:extLst>
                </a:gridCol>
              </a:tblGrid>
              <a:tr h="379407">
                <a:tc gridSpan="2">
                  <a:txBody>
                    <a:bodyPr/>
                    <a:lstStyle/>
                    <a:p>
                      <a:r>
                        <a:rPr lang="en-US" sz="2000" dirty="0"/>
                        <a:t>Internationally controlled essential medicines and their therapeutic uses</a:t>
                      </a:r>
                      <a:endParaRPr lang="en-NG" sz="2000" dirty="0"/>
                    </a:p>
                  </a:txBody>
                  <a:tcPr/>
                </a:tc>
                <a:tc hMerge="1">
                  <a:txBody>
                    <a:bodyPr/>
                    <a:lstStyle/>
                    <a:p>
                      <a:endParaRPr lang="en-NG" dirty="0"/>
                    </a:p>
                  </a:txBody>
                  <a:tcPr/>
                </a:tc>
                <a:extLst>
                  <a:ext uri="{0D108BD9-81ED-4DB2-BD59-A6C34878D82A}">
                    <a16:rowId xmlns:a16="http://schemas.microsoft.com/office/drawing/2014/main" val="1606430029"/>
                  </a:ext>
                </a:extLst>
              </a:tr>
              <a:tr h="379407">
                <a:tc>
                  <a:txBody>
                    <a:bodyPr/>
                    <a:lstStyle/>
                    <a:p>
                      <a:r>
                        <a:rPr lang="en-US" b="1"/>
                        <a:t>Therapeutic use</a:t>
                      </a:r>
                      <a:endParaRPr lang="en-NG" b="1" dirty="0"/>
                    </a:p>
                  </a:txBody>
                  <a:tcPr/>
                </a:tc>
                <a:tc>
                  <a:txBody>
                    <a:bodyPr/>
                    <a:lstStyle/>
                    <a:p>
                      <a:r>
                        <a:rPr lang="en-US" b="1" dirty="0"/>
                        <a:t>Medicine</a:t>
                      </a:r>
                      <a:endParaRPr lang="en-NG" b="1" dirty="0"/>
                    </a:p>
                  </a:txBody>
                  <a:tcPr/>
                </a:tc>
                <a:extLst>
                  <a:ext uri="{0D108BD9-81ED-4DB2-BD59-A6C34878D82A}">
                    <a16:rowId xmlns:a16="http://schemas.microsoft.com/office/drawing/2014/main" val="2348975594"/>
                  </a:ext>
                </a:extLst>
              </a:tr>
              <a:tr h="379407">
                <a:tc>
                  <a:txBody>
                    <a:bodyPr/>
                    <a:lstStyle/>
                    <a:p>
                      <a:r>
                        <a:rPr lang="en-US"/>
                        <a:t>Anaesthesia</a:t>
                      </a:r>
                      <a:endParaRPr lang="en-NG" dirty="0"/>
                    </a:p>
                  </a:txBody>
                  <a:tcPr/>
                </a:tc>
                <a:tc>
                  <a:txBody>
                    <a:bodyPr/>
                    <a:lstStyle/>
                    <a:p>
                      <a:r>
                        <a:rPr lang="en-US"/>
                        <a:t>Lorazepam, midazolam, morphine</a:t>
                      </a:r>
                      <a:endParaRPr lang="en-NG" dirty="0"/>
                    </a:p>
                  </a:txBody>
                  <a:tcPr/>
                </a:tc>
                <a:extLst>
                  <a:ext uri="{0D108BD9-81ED-4DB2-BD59-A6C34878D82A}">
                    <a16:rowId xmlns:a16="http://schemas.microsoft.com/office/drawing/2014/main" val="3948148637"/>
                  </a:ext>
                </a:extLst>
              </a:tr>
              <a:tr h="654867">
                <a:tc>
                  <a:txBody>
                    <a:bodyPr/>
                    <a:lstStyle/>
                    <a:p>
                      <a:r>
                        <a:rPr lang="en-US" dirty="0"/>
                        <a:t>Anti-epileptic</a:t>
                      </a:r>
                      <a:endParaRPr lang="en-NG" dirty="0"/>
                    </a:p>
                  </a:txBody>
                  <a:tcPr/>
                </a:tc>
                <a:tc>
                  <a:txBody>
                    <a:bodyPr/>
                    <a:lstStyle/>
                    <a:p>
                      <a:r>
                        <a:rPr lang="en-US"/>
                        <a:t>Diazepam, lorazepam, midazolam, phenobarbital</a:t>
                      </a:r>
                      <a:endParaRPr lang="en-NG" dirty="0"/>
                    </a:p>
                  </a:txBody>
                  <a:tcPr/>
                </a:tc>
                <a:extLst>
                  <a:ext uri="{0D108BD9-81ED-4DB2-BD59-A6C34878D82A}">
                    <a16:rowId xmlns:a16="http://schemas.microsoft.com/office/drawing/2014/main" val="3753508052"/>
                  </a:ext>
                </a:extLst>
              </a:tr>
              <a:tr h="379407">
                <a:tc>
                  <a:txBody>
                    <a:bodyPr/>
                    <a:lstStyle/>
                    <a:p>
                      <a:r>
                        <a:rPr lang="en-US" dirty="0"/>
                        <a:t>Anxiety disorders</a:t>
                      </a:r>
                      <a:endParaRPr lang="en-NG" dirty="0"/>
                    </a:p>
                  </a:txBody>
                  <a:tcPr/>
                </a:tc>
                <a:tc>
                  <a:txBody>
                    <a:bodyPr/>
                    <a:lstStyle/>
                    <a:p>
                      <a:r>
                        <a:rPr lang="en-US"/>
                        <a:t>Diazepam, lorezapam, midazolam</a:t>
                      </a:r>
                      <a:endParaRPr lang="en-NG" dirty="0"/>
                    </a:p>
                  </a:txBody>
                  <a:tcPr/>
                </a:tc>
                <a:extLst>
                  <a:ext uri="{0D108BD9-81ED-4DB2-BD59-A6C34878D82A}">
                    <a16:rowId xmlns:a16="http://schemas.microsoft.com/office/drawing/2014/main" val="1449689272"/>
                  </a:ext>
                </a:extLst>
              </a:tr>
              <a:tr h="379407">
                <a:tc>
                  <a:txBody>
                    <a:bodyPr/>
                    <a:lstStyle/>
                    <a:p>
                      <a:r>
                        <a:rPr lang="en-US"/>
                        <a:t>Hypotension (anaesthesia)</a:t>
                      </a:r>
                      <a:endParaRPr lang="en-NG" dirty="0"/>
                    </a:p>
                  </a:txBody>
                  <a:tcPr/>
                </a:tc>
                <a:tc>
                  <a:txBody>
                    <a:bodyPr/>
                    <a:lstStyle/>
                    <a:p>
                      <a:r>
                        <a:rPr lang="en-US"/>
                        <a:t>Ephedrine</a:t>
                      </a:r>
                      <a:endParaRPr lang="en-NG" dirty="0"/>
                    </a:p>
                  </a:txBody>
                  <a:tcPr/>
                </a:tc>
                <a:extLst>
                  <a:ext uri="{0D108BD9-81ED-4DB2-BD59-A6C34878D82A}">
                    <a16:rowId xmlns:a16="http://schemas.microsoft.com/office/drawing/2014/main" val="565215262"/>
                  </a:ext>
                </a:extLst>
              </a:tr>
              <a:tr h="379407">
                <a:tc>
                  <a:txBody>
                    <a:bodyPr/>
                    <a:lstStyle/>
                    <a:p>
                      <a:r>
                        <a:rPr lang="en-US"/>
                        <a:t>Opioid agonist</a:t>
                      </a:r>
                      <a:endParaRPr lang="en-NG" dirty="0"/>
                    </a:p>
                  </a:txBody>
                  <a:tcPr/>
                </a:tc>
                <a:tc>
                  <a:txBody>
                    <a:bodyPr/>
                    <a:lstStyle/>
                    <a:p>
                      <a:r>
                        <a:rPr lang="en-US"/>
                        <a:t>Buprenorphine, methadone</a:t>
                      </a:r>
                      <a:endParaRPr lang="en-NG" dirty="0"/>
                    </a:p>
                  </a:txBody>
                  <a:tcPr/>
                </a:tc>
                <a:extLst>
                  <a:ext uri="{0D108BD9-81ED-4DB2-BD59-A6C34878D82A}">
                    <a16:rowId xmlns:a16="http://schemas.microsoft.com/office/drawing/2014/main" val="3010157433"/>
                  </a:ext>
                </a:extLst>
              </a:tr>
              <a:tr h="654867">
                <a:tc>
                  <a:txBody>
                    <a:bodyPr/>
                    <a:lstStyle/>
                    <a:p>
                      <a:r>
                        <a:rPr lang="en-US"/>
                        <a:t>Pain and palliative care</a:t>
                      </a:r>
                      <a:endParaRPr lang="en-NG" dirty="0"/>
                    </a:p>
                  </a:txBody>
                  <a:tcPr/>
                </a:tc>
                <a:tc>
                  <a:txBody>
                    <a:bodyPr/>
                    <a:lstStyle/>
                    <a:p>
                      <a:r>
                        <a:rPr lang="en-US"/>
                        <a:t>Codeine, diazepam, morphine, methadone</a:t>
                      </a:r>
                      <a:endParaRPr lang="en-NG" dirty="0"/>
                    </a:p>
                  </a:txBody>
                  <a:tcPr/>
                </a:tc>
                <a:extLst>
                  <a:ext uri="{0D108BD9-81ED-4DB2-BD59-A6C34878D82A}">
                    <a16:rowId xmlns:a16="http://schemas.microsoft.com/office/drawing/2014/main" val="3841845138"/>
                  </a:ext>
                </a:extLst>
              </a:tr>
              <a:tr h="379407">
                <a:tc>
                  <a:txBody>
                    <a:bodyPr/>
                    <a:lstStyle/>
                    <a:p>
                      <a:r>
                        <a:rPr lang="en-US"/>
                        <a:t>Procedural sedation</a:t>
                      </a:r>
                      <a:endParaRPr lang="en-NG" dirty="0"/>
                    </a:p>
                  </a:txBody>
                  <a:tcPr/>
                </a:tc>
                <a:tc>
                  <a:txBody>
                    <a:bodyPr/>
                    <a:lstStyle/>
                    <a:p>
                      <a:r>
                        <a:rPr lang="en-US"/>
                        <a:t>Fentanyl, lorazepam, midazolam</a:t>
                      </a:r>
                      <a:endParaRPr lang="en-NG" dirty="0"/>
                    </a:p>
                  </a:txBody>
                  <a:tcPr/>
                </a:tc>
                <a:extLst>
                  <a:ext uri="{0D108BD9-81ED-4DB2-BD59-A6C34878D82A}">
                    <a16:rowId xmlns:a16="http://schemas.microsoft.com/office/drawing/2014/main" val="218218763"/>
                  </a:ext>
                </a:extLst>
              </a:tr>
              <a:tr h="379407">
                <a:tc>
                  <a:txBody>
                    <a:bodyPr/>
                    <a:lstStyle/>
                    <a:p>
                      <a:r>
                        <a:rPr lang="en-US"/>
                        <a:t>Topical anti-infective</a:t>
                      </a:r>
                      <a:endParaRPr lang="en-NG" dirty="0"/>
                    </a:p>
                  </a:txBody>
                  <a:tcPr/>
                </a:tc>
                <a:tc>
                  <a:txBody>
                    <a:bodyPr/>
                    <a:lstStyle/>
                    <a:p>
                      <a:r>
                        <a:rPr lang="en-US"/>
                        <a:t>Potassium Permanganate</a:t>
                      </a:r>
                      <a:endParaRPr lang="en-NG" dirty="0"/>
                    </a:p>
                  </a:txBody>
                  <a:tcPr/>
                </a:tc>
                <a:extLst>
                  <a:ext uri="{0D108BD9-81ED-4DB2-BD59-A6C34878D82A}">
                    <a16:rowId xmlns:a16="http://schemas.microsoft.com/office/drawing/2014/main" val="2917155239"/>
                  </a:ext>
                </a:extLst>
              </a:tr>
              <a:tr h="379407">
                <a:tc>
                  <a:txBody>
                    <a:bodyPr/>
                    <a:lstStyle/>
                    <a:p>
                      <a:r>
                        <a:rPr lang="en-US"/>
                        <a:t>Utetronic</a:t>
                      </a:r>
                      <a:endParaRPr lang="en-NG" dirty="0"/>
                    </a:p>
                  </a:txBody>
                  <a:tcPr/>
                </a:tc>
                <a:tc>
                  <a:txBody>
                    <a:bodyPr/>
                    <a:lstStyle/>
                    <a:p>
                      <a:r>
                        <a:rPr lang="en-US" dirty="0"/>
                        <a:t>(Methyl) </a:t>
                      </a:r>
                      <a:r>
                        <a:rPr lang="en-US" dirty="0" err="1"/>
                        <a:t>egometrine</a:t>
                      </a:r>
                      <a:endParaRPr lang="en-NG" dirty="0"/>
                    </a:p>
                  </a:txBody>
                  <a:tcPr/>
                </a:tc>
                <a:extLst>
                  <a:ext uri="{0D108BD9-81ED-4DB2-BD59-A6C34878D82A}">
                    <a16:rowId xmlns:a16="http://schemas.microsoft.com/office/drawing/2014/main" val="2168674492"/>
                  </a:ext>
                </a:extLst>
              </a:tr>
            </a:tbl>
          </a:graphicData>
        </a:graphic>
      </p:graphicFrame>
    </p:spTree>
    <p:extLst>
      <p:ext uri="{BB962C8B-B14F-4D97-AF65-F5344CB8AC3E}">
        <p14:creationId xmlns:p14="http://schemas.microsoft.com/office/powerpoint/2010/main" val="20503253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AA59-86A8-4882-EECB-09609E199E4B}"/>
              </a:ext>
            </a:extLst>
          </p:cNvPr>
          <p:cNvSpPr>
            <a:spLocks noGrp="1"/>
          </p:cNvSpPr>
          <p:nvPr>
            <p:ph type="title"/>
          </p:nvPr>
        </p:nvSpPr>
        <p:spPr/>
        <p:txBody>
          <a:bodyPr/>
          <a:lstStyle/>
          <a:p>
            <a:r>
              <a:rPr lang="en-US" dirty="0"/>
              <a:t>CONTROL STRATEGIES</a:t>
            </a:r>
            <a:endParaRPr lang="en-NG" dirty="0"/>
          </a:p>
        </p:txBody>
      </p:sp>
      <p:sp>
        <p:nvSpPr>
          <p:cNvPr id="3" name="Content Placeholder 2">
            <a:extLst>
              <a:ext uri="{FF2B5EF4-FFF2-40B4-BE49-F238E27FC236}">
                <a16:creationId xmlns:a16="http://schemas.microsoft.com/office/drawing/2014/main" id="{6BB936CA-70EC-7D1D-28EB-23C3FC8663A5}"/>
              </a:ext>
            </a:extLst>
          </p:cNvPr>
          <p:cNvSpPr>
            <a:spLocks noGrp="1"/>
          </p:cNvSpPr>
          <p:nvPr>
            <p:ph idx="1"/>
          </p:nvPr>
        </p:nvSpPr>
        <p:spPr/>
        <p:txBody>
          <a:bodyPr/>
          <a:lstStyle/>
          <a:p>
            <a:pPr algn="just"/>
            <a:r>
              <a:rPr lang="en-US" dirty="0">
                <a:effectLst/>
                <a:latin typeface="Calibri" panose="020F0502020204030204" pitchFamily="34" charset="0"/>
                <a:ea typeface="Calibri" panose="020F0502020204030204" pitchFamily="34" charset="0"/>
                <a:cs typeface="Times New Roman" panose="02020603050405020304" pitchFamily="18" charset="0"/>
              </a:rPr>
              <a:t>National Control of Narcotics</a:t>
            </a:r>
          </a:p>
          <a:p>
            <a:pPr algn="just"/>
            <a:r>
              <a:rPr lang="en-NG" dirty="0">
                <a:effectLst/>
                <a:latin typeface="Calibri" panose="020F0502020204030204" pitchFamily="34" charset="0"/>
                <a:ea typeface="Calibri" panose="020F0502020204030204" pitchFamily="34" charset="0"/>
                <a:cs typeface="Times New Roman" panose="02020603050405020304" pitchFamily="18" charset="0"/>
              </a:rPr>
              <a:t>In Nigeria, the control, availability and access to narcotics, psychotropic substances and other controlled medicines are guided strictly by aforementioned Conventions and the following policies</a:t>
            </a:r>
            <a:r>
              <a:rPr lang="en-US" dirty="0">
                <a:latin typeface="Calibri" panose="020F0502020204030204" pitchFamily="34" charset="0"/>
                <a:ea typeface="Calibri" panose="020F0502020204030204" pitchFamily="34" charset="0"/>
                <a:cs typeface="Times New Roman" panose="02020603050405020304" pitchFamily="18" charset="0"/>
              </a:rPr>
              <a:t> and legislations.</a:t>
            </a:r>
            <a:endParaRPr lang="en-NG" dirty="0"/>
          </a:p>
        </p:txBody>
      </p:sp>
      <p:sp>
        <p:nvSpPr>
          <p:cNvPr id="4" name="Slide Number Placeholder 3">
            <a:extLst>
              <a:ext uri="{FF2B5EF4-FFF2-40B4-BE49-F238E27FC236}">
                <a16:creationId xmlns:a16="http://schemas.microsoft.com/office/drawing/2014/main" id="{BCD686DD-B0AE-337C-1292-611001F47AC8}"/>
              </a:ext>
            </a:extLst>
          </p:cNvPr>
          <p:cNvSpPr>
            <a:spLocks noGrp="1"/>
          </p:cNvSpPr>
          <p:nvPr>
            <p:ph type="sldNum" sz="quarter" idx="12"/>
          </p:nvPr>
        </p:nvSpPr>
        <p:spPr/>
        <p:txBody>
          <a:bodyPr/>
          <a:lstStyle/>
          <a:p>
            <a:fld id="{B99DDA8D-8C14-5042-99AB-A18DAC02EC77}" type="slidenum">
              <a:rPr lang="en-US" altLang="en-US" smtClean="0"/>
              <a:t>19</a:t>
            </a:fld>
            <a:endParaRPr lang="en-US" altLang="en-US"/>
          </a:p>
        </p:txBody>
      </p:sp>
    </p:spTree>
    <p:extLst>
      <p:ext uri="{BB962C8B-B14F-4D97-AF65-F5344CB8AC3E}">
        <p14:creationId xmlns:p14="http://schemas.microsoft.com/office/powerpoint/2010/main" val="35665003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7B9-DABC-19F4-D11A-998C3E711E3A}"/>
              </a:ext>
            </a:extLst>
          </p:cNvPr>
          <p:cNvSpPr>
            <a:spLocks noGrp="1"/>
          </p:cNvSpPr>
          <p:nvPr>
            <p:ph type="title"/>
          </p:nvPr>
        </p:nvSpPr>
        <p:spPr>
          <a:xfrm>
            <a:off x="152400" y="227013"/>
            <a:ext cx="8229600" cy="1143000"/>
          </a:xfrm>
        </p:spPr>
        <p:txBody>
          <a:bodyPr/>
          <a:lstStyle/>
          <a:p>
            <a:r>
              <a:rPr lang="en-US" dirty="0"/>
              <a:t>Outline</a:t>
            </a:r>
            <a:br>
              <a:rPr lang="en-US" dirty="0"/>
            </a:br>
            <a:endParaRPr lang="en-NG" dirty="0"/>
          </a:p>
        </p:txBody>
      </p:sp>
      <p:sp>
        <p:nvSpPr>
          <p:cNvPr id="3" name="Content Placeholder 2">
            <a:extLst>
              <a:ext uri="{FF2B5EF4-FFF2-40B4-BE49-F238E27FC236}">
                <a16:creationId xmlns:a16="http://schemas.microsoft.com/office/drawing/2014/main" id="{B7FB3920-657A-32D8-FB5F-6B2422F119D3}"/>
              </a:ext>
            </a:extLst>
          </p:cNvPr>
          <p:cNvSpPr>
            <a:spLocks noGrp="1"/>
          </p:cNvSpPr>
          <p:nvPr>
            <p:ph idx="1"/>
          </p:nvPr>
        </p:nvSpPr>
        <p:spPr/>
        <p:txBody>
          <a:bodyPr/>
          <a:lstStyle/>
          <a:p>
            <a:r>
              <a:rPr lang="en-US" sz="1800" dirty="0"/>
              <a:t>Introduction</a:t>
            </a:r>
          </a:p>
          <a:p>
            <a:r>
              <a:rPr lang="en-US" sz="1800" dirty="0"/>
              <a:t>Definitions</a:t>
            </a:r>
          </a:p>
          <a:p>
            <a:r>
              <a:rPr lang="en-US" sz="1800" dirty="0"/>
              <a:t>Why are narcotics Regulated?</a:t>
            </a:r>
          </a:p>
          <a:p>
            <a:r>
              <a:rPr lang="en-US" sz="1800" dirty="0"/>
              <a:t>Control Strategies</a:t>
            </a:r>
          </a:p>
          <a:p>
            <a:r>
              <a:rPr lang="en-US" sz="1800" dirty="0"/>
              <a:t>Legal and Regulatory Framework</a:t>
            </a:r>
          </a:p>
          <a:p>
            <a:r>
              <a:rPr lang="en-US" sz="1800" dirty="0"/>
              <a:t>National Control Measures</a:t>
            </a:r>
          </a:p>
          <a:p>
            <a:r>
              <a:rPr lang="en-US" sz="1800" dirty="0"/>
              <a:t>Synthetic Drug Problem in Nigeria</a:t>
            </a:r>
          </a:p>
          <a:p>
            <a:r>
              <a:rPr lang="en-US" sz="1800" dirty="0"/>
              <a:t>Availability of Controlled Medicines for Medical use</a:t>
            </a:r>
          </a:p>
          <a:p>
            <a:r>
              <a:rPr lang="en-US" sz="1800" dirty="0"/>
              <a:t>Barriers to Access to Controlled Medicines</a:t>
            </a:r>
          </a:p>
          <a:p>
            <a:r>
              <a:rPr lang="en-US" sz="1800" dirty="0"/>
              <a:t>Promoting Access to, Availability and Affordability of Controlled Medicines</a:t>
            </a:r>
          </a:p>
          <a:p>
            <a:r>
              <a:rPr lang="en-US" sz="1800" dirty="0"/>
              <a:t>Traceability of Pharmaceutical Products</a:t>
            </a:r>
          </a:p>
          <a:p>
            <a:r>
              <a:rPr lang="en-US" sz="1800" dirty="0"/>
              <a:t>Conclusion</a:t>
            </a:r>
          </a:p>
          <a:p>
            <a:endParaRPr lang="en-US" sz="1800" dirty="0"/>
          </a:p>
          <a:p>
            <a:endParaRPr lang="en-US" sz="1800" dirty="0"/>
          </a:p>
          <a:p>
            <a:pPr marL="0" indent="0">
              <a:buNone/>
            </a:pPr>
            <a:endParaRPr lang="en-US" sz="1800" dirty="0"/>
          </a:p>
          <a:p>
            <a:endParaRPr lang="en-US" dirty="0"/>
          </a:p>
          <a:p>
            <a:endParaRPr lang="en-NG" dirty="0"/>
          </a:p>
        </p:txBody>
      </p:sp>
    </p:spTree>
    <p:extLst>
      <p:ext uri="{BB962C8B-B14F-4D97-AF65-F5344CB8AC3E}">
        <p14:creationId xmlns:p14="http://schemas.microsoft.com/office/powerpoint/2010/main" val="31730300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CONTROL STRATEGIES</a:t>
            </a:r>
          </a:p>
        </p:txBody>
      </p:sp>
      <p:sp>
        <p:nvSpPr>
          <p:cNvPr id="2" name="Content Placeholder 1">
            <a:extLst>
              <a:ext uri="{FF2B5EF4-FFF2-40B4-BE49-F238E27FC236}">
                <a16:creationId xmlns:a16="http://schemas.microsoft.com/office/drawing/2014/main" id="{3301400D-AAD6-076D-92D5-504A8948FFBB}"/>
              </a:ext>
            </a:extLst>
          </p:cNvPr>
          <p:cNvSpPr>
            <a:spLocks noGrp="1"/>
          </p:cNvSpPr>
          <p:nvPr>
            <p:ph sz="half" idx="1"/>
          </p:nvPr>
        </p:nvSpPr>
        <p:spPr/>
        <p:txBody>
          <a:bodyPr/>
          <a:lstStyle/>
          <a:p>
            <a:pPr algn="just"/>
            <a:r>
              <a:rPr lang="en-US" sz="2400" b="1" dirty="0"/>
              <a:t>The National Drug Policy</a:t>
            </a:r>
          </a:p>
          <a:p>
            <a:pPr algn="just"/>
            <a:r>
              <a:rPr lang="en-US" sz="2400" dirty="0"/>
              <a:t>The document states the strategies to achieve the national goals, specifically the availability and affordability of essential medicines, as well </a:t>
            </a:r>
            <a:r>
              <a:rPr lang="en-US" sz="2400" b="1" dirty="0"/>
              <a:t>as stimulation of local production of essential medicines.</a:t>
            </a:r>
          </a:p>
          <a:p>
            <a:endParaRPr lang="en-US" sz="2000" dirty="0"/>
          </a:p>
        </p:txBody>
      </p:sp>
      <p:sp>
        <p:nvSpPr>
          <p:cNvPr id="3" name="Content Placeholder 2">
            <a:extLst>
              <a:ext uri="{FF2B5EF4-FFF2-40B4-BE49-F238E27FC236}">
                <a16:creationId xmlns:a16="http://schemas.microsoft.com/office/drawing/2014/main" id="{FC18302F-52B7-B79C-AFEE-C3ECFA14DDD2}"/>
              </a:ext>
            </a:extLst>
          </p:cNvPr>
          <p:cNvSpPr>
            <a:spLocks noGrp="1"/>
          </p:cNvSpPr>
          <p:nvPr>
            <p:ph sz="half" idx="2"/>
          </p:nvPr>
        </p:nvSpPr>
        <p:spPr>
          <a:xfrm>
            <a:off x="4648200" y="1524000"/>
            <a:ext cx="4038600" cy="4525963"/>
          </a:xfrm>
        </p:spPr>
        <p:txBody>
          <a:bodyPr/>
          <a:lstStyle/>
          <a:p>
            <a:pPr algn="just"/>
            <a:r>
              <a:rPr lang="en-US" sz="2400" b="1" dirty="0"/>
              <a:t>The National Policy for Controlled Medicines and its Implementation Strategies</a:t>
            </a:r>
          </a:p>
          <a:p>
            <a:pPr algn="just"/>
            <a:r>
              <a:rPr lang="en-US" sz="2000" dirty="0"/>
              <a:t>Approved by the National Council on Health meeting in November 2017</a:t>
            </a:r>
          </a:p>
          <a:p>
            <a:pPr algn="just"/>
            <a:r>
              <a:rPr lang="en-US" sz="2000" dirty="0"/>
              <a:t>Formally presented to the public on 5</a:t>
            </a:r>
            <a:r>
              <a:rPr lang="en-US" sz="2000" baseline="30000" dirty="0"/>
              <a:t>th</a:t>
            </a:r>
            <a:r>
              <a:rPr lang="en-US" sz="2000" dirty="0"/>
              <a:t> February 2018</a:t>
            </a:r>
          </a:p>
          <a:p>
            <a:pPr algn="just"/>
            <a:r>
              <a:rPr lang="en-US" sz="2000" dirty="0"/>
              <a:t>UNODC implemented project sponsored by the EU.</a:t>
            </a:r>
          </a:p>
          <a:p>
            <a:pPr marL="0" indent="0">
              <a:buNone/>
            </a:pPr>
            <a:endParaRPr lang="en-NG"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852A-6C4B-E8E7-FB71-696993EFC7F9}"/>
              </a:ext>
            </a:extLst>
          </p:cNvPr>
          <p:cNvSpPr>
            <a:spLocks noGrp="1"/>
          </p:cNvSpPr>
          <p:nvPr>
            <p:ph type="title"/>
          </p:nvPr>
        </p:nvSpPr>
        <p:spPr/>
        <p:txBody>
          <a:bodyPr/>
          <a:lstStyle/>
          <a:p>
            <a:r>
              <a:rPr lang="en-US" dirty="0"/>
              <a:t>Control Strategies</a:t>
            </a:r>
            <a:endParaRPr lang="en-NG" dirty="0"/>
          </a:p>
        </p:txBody>
      </p:sp>
      <p:sp>
        <p:nvSpPr>
          <p:cNvPr id="3" name="Content Placeholder 2">
            <a:extLst>
              <a:ext uri="{FF2B5EF4-FFF2-40B4-BE49-F238E27FC236}">
                <a16:creationId xmlns:a16="http://schemas.microsoft.com/office/drawing/2014/main" id="{CEDB148C-30A4-8591-86F8-7EA766AE2FB5}"/>
              </a:ext>
            </a:extLst>
          </p:cNvPr>
          <p:cNvSpPr>
            <a:spLocks noGrp="1"/>
          </p:cNvSpPr>
          <p:nvPr>
            <p:ph idx="1"/>
          </p:nvPr>
        </p:nvSpPr>
        <p:spPr/>
        <p:txBody>
          <a:bodyPr/>
          <a:lstStyle/>
          <a:p>
            <a:pPr algn="just"/>
            <a:r>
              <a:rPr lang="en-US" sz="1800" dirty="0"/>
              <a:t>The National Policy for Controlled medicines and its implementation Strategies 2017</a:t>
            </a:r>
          </a:p>
          <a:p>
            <a:pPr algn="just"/>
            <a:r>
              <a:rPr lang="en-US" sz="1800" b="1" dirty="0"/>
              <a:t>Goal</a:t>
            </a:r>
          </a:p>
          <a:p>
            <a:pPr algn="just"/>
            <a:r>
              <a:rPr lang="en-US" sz="1800" dirty="0"/>
              <a:t>Ensure sustainable </a:t>
            </a:r>
            <a:r>
              <a:rPr lang="en-US" sz="1800" dirty="0">
                <a:solidFill>
                  <a:schemeClr val="tx2">
                    <a:lumMod val="60000"/>
                    <a:lumOff val="40000"/>
                  </a:schemeClr>
                </a:solidFill>
              </a:rPr>
              <a:t>availability and accessibility to affordable </a:t>
            </a:r>
            <a:r>
              <a:rPr lang="en-US" sz="1800" dirty="0"/>
              <a:t>controlled medicines for medical and scientific purposes, while preventing diversion</a:t>
            </a:r>
          </a:p>
          <a:p>
            <a:pPr algn="just"/>
            <a:r>
              <a:rPr lang="en-US" sz="1800" b="1" dirty="0"/>
              <a:t>Objectives</a:t>
            </a:r>
          </a:p>
          <a:p>
            <a:pPr algn="just"/>
            <a:r>
              <a:rPr lang="en-US" sz="1800" b="1" dirty="0"/>
              <a:t>Some of them are;</a:t>
            </a:r>
          </a:p>
          <a:p>
            <a:pPr algn="just"/>
            <a:r>
              <a:rPr lang="en-US" sz="1800" dirty="0"/>
              <a:t>Ensure adequate importation, </a:t>
            </a:r>
            <a:r>
              <a:rPr lang="en-US" sz="1800" b="1" dirty="0"/>
              <a:t>manufacture </a:t>
            </a:r>
            <a:r>
              <a:rPr lang="en-US" sz="1800" dirty="0"/>
              <a:t>and </a:t>
            </a:r>
            <a:r>
              <a:rPr lang="en-US" sz="1800" b="1" dirty="0"/>
              <a:t>supply</a:t>
            </a:r>
            <a:r>
              <a:rPr lang="en-US" sz="1800" dirty="0"/>
              <a:t> of controlled medicines in Nigeria. </a:t>
            </a:r>
          </a:p>
          <a:p>
            <a:pPr algn="just"/>
            <a:r>
              <a:rPr lang="en-US" sz="1800" dirty="0"/>
              <a:t>Ensure availability of the controlled medicines for use in healthcare delivery, across the full spectrum of health services in rural and urban areas, for private and public health services, and at all levels of the healthcare system in Nigeria. </a:t>
            </a:r>
          </a:p>
          <a:p>
            <a:pPr marL="0" indent="0" algn="just">
              <a:buNone/>
            </a:pPr>
            <a:r>
              <a:rPr lang="en-US" sz="1800" dirty="0"/>
              <a:t>  </a:t>
            </a:r>
          </a:p>
          <a:p>
            <a:endParaRPr lang="en-US" sz="1800" dirty="0"/>
          </a:p>
          <a:p>
            <a:endParaRPr lang="en-NG" dirty="0"/>
          </a:p>
        </p:txBody>
      </p:sp>
      <p:sp>
        <p:nvSpPr>
          <p:cNvPr id="4" name="Slide Number Placeholder 3">
            <a:extLst>
              <a:ext uri="{FF2B5EF4-FFF2-40B4-BE49-F238E27FC236}">
                <a16:creationId xmlns:a16="http://schemas.microsoft.com/office/drawing/2014/main" id="{F28A0909-7A60-6C40-1AFC-C0F2D8CE4158}"/>
              </a:ext>
            </a:extLst>
          </p:cNvPr>
          <p:cNvSpPr>
            <a:spLocks noGrp="1"/>
          </p:cNvSpPr>
          <p:nvPr>
            <p:ph type="sldNum" sz="quarter" idx="12"/>
          </p:nvPr>
        </p:nvSpPr>
        <p:spPr/>
        <p:txBody>
          <a:bodyPr/>
          <a:lstStyle/>
          <a:p>
            <a:fld id="{B99DDA8D-8C14-5042-99AB-A18DAC02EC77}" type="slidenum">
              <a:rPr lang="en-US" altLang="en-US" smtClean="0"/>
              <a:t>21</a:t>
            </a:fld>
            <a:endParaRPr lang="en-US" altLang="en-US"/>
          </a:p>
        </p:txBody>
      </p:sp>
    </p:spTree>
    <p:extLst>
      <p:ext uri="{BB962C8B-B14F-4D97-AF65-F5344CB8AC3E}">
        <p14:creationId xmlns:p14="http://schemas.microsoft.com/office/powerpoint/2010/main" val="25964381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79BC-9874-B999-846C-B97E78081E5F}"/>
              </a:ext>
            </a:extLst>
          </p:cNvPr>
          <p:cNvSpPr>
            <a:spLocks noGrp="1"/>
          </p:cNvSpPr>
          <p:nvPr>
            <p:ph type="title"/>
          </p:nvPr>
        </p:nvSpPr>
        <p:spPr/>
        <p:txBody>
          <a:bodyPr/>
          <a:lstStyle/>
          <a:p>
            <a:r>
              <a:rPr lang="en-US" dirty="0"/>
              <a:t>Control Strategies</a:t>
            </a:r>
            <a:endParaRPr lang="en-NG" dirty="0"/>
          </a:p>
        </p:txBody>
      </p:sp>
      <p:sp>
        <p:nvSpPr>
          <p:cNvPr id="3" name="Content Placeholder 2">
            <a:extLst>
              <a:ext uri="{FF2B5EF4-FFF2-40B4-BE49-F238E27FC236}">
                <a16:creationId xmlns:a16="http://schemas.microsoft.com/office/drawing/2014/main" id="{588E7C90-9691-0DEA-B8F1-AD0BD3627BA4}"/>
              </a:ext>
            </a:extLst>
          </p:cNvPr>
          <p:cNvSpPr>
            <a:spLocks noGrp="1"/>
          </p:cNvSpPr>
          <p:nvPr>
            <p:ph idx="1"/>
          </p:nvPr>
        </p:nvSpPr>
        <p:spPr/>
        <p:txBody>
          <a:bodyPr/>
          <a:lstStyle/>
          <a:p>
            <a:r>
              <a:rPr lang="en-US" sz="2400" dirty="0"/>
              <a:t>The National Agency for Food and Drug Administration and Control Act Cap N1, Laws of the Federation of Nigeria (LFN), 2004;</a:t>
            </a:r>
          </a:p>
          <a:p>
            <a:r>
              <a:rPr lang="en-US" sz="2400" dirty="0"/>
              <a:t>Controlled Medicines Regulations 2021</a:t>
            </a:r>
          </a:p>
          <a:p>
            <a:r>
              <a:rPr lang="en-US" sz="2400" dirty="0"/>
              <a:t>Poison and Pharmacy Act Cap 535 LFN, 1990</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Dangerous Drug Act Cap D1, LFN, 2004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National Drug Law Enforcement Agency Act, Chapter N30, LFN, 2004.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NG" sz="2400" kern="100" dirty="0" err="1">
                <a:effectLst/>
                <a:latin typeface="Calibri" panose="020F0502020204030204" pitchFamily="34" charset="0"/>
                <a:ea typeface="Calibri" panose="020F0502020204030204" pitchFamily="34" charset="0"/>
                <a:cs typeface="Times New Roman" panose="02020603050405020304" pitchFamily="18" charset="0"/>
              </a:rPr>
              <a:t>Pharmac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y</a:t>
            </a:r>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Council </a:t>
            </a:r>
            <a:r>
              <a:rPr lang="en-US" sz="2400" kern="100" dirty="0">
                <a:latin typeface="Calibri" panose="020F0502020204030204" pitchFamily="34" charset="0"/>
                <a:ea typeface="Calibri" panose="020F0502020204030204" pitchFamily="34" charset="0"/>
                <a:cs typeface="Times New Roman" panose="02020603050405020304" pitchFamily="18" charset="0"/>
              </a:rPr>
              <a:t>of</a:t>
            </a:r>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Nigeria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(Establishment)</a:t>
            </a:r>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Act</a:t>
            </a:r>
            <a:r>
              <a:rPr lang="en-US" sz="2400" kern="100" dirty="0">
                <a:latin typeface="Calibri" panose="020F0502020204030204" pitchFamily="34" charset="0"/>
                <a:ea typeface="Calibri" panose="020F0502020204030204" pitchFamily="34" charset="0"/>
                <a:cs typeface="Times New Roman" panose="02020603050405020304" pitchFamily="18" charset="0"/>
              </a:rPr>
              <a:t> 2022</a:t>
            </a:r>
            <a:r>
              <a:rPr lang="en-NG"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a:p>
            <a:pPr marL="0" indent="0">
              <a:buNone/>
            </a:pPr>
            <a:endParaRPr lang="en-NG" sz="2400" dirty="0"/>
          </a:p>
        </p:txBody>
      </p:sp>
      <p:sp>
        <p:nvSpPr>
          <p:cNvPr id="4" name="Slide Number Placeholder 3">
            <a:extLst>
              <a:ext uri="{FF2B5EF4-FFF2-40B4-BE49-F238E27FC236}">
                <a16:creationId xmlns:a16="http://schemas.microsoft.com/office/drawing/2014/main" id="{3AA08F4F-2228-3E06-34A9-D4B8980485AF}"/>
              </a:ext>
            </a:extLst>
          </p:cNvPr>
          <p:cNvSpPr>
            <a:spLocks noGrp="1"/>
          </p:cNvSpPr>
          <p:nvPr>
            <p:ph type="sldNum" sz="quarter" idx="12"/>
          </p:nvPr>
        </p:nvSpPr>
        <p:spPr/>
        <p:txBody>
          <a:bodyPr/>
          <a:lstStyle/>
          <a:p>
            <a:fld id="{B99DDA8D-8C14-5042-99AB-A18DAC02EC77}" type="slidenum">
              <a:rPr lang="en-US" altLang="en-US" smtClean="0"/>
              <a:t>22</a:t>
            </a:fld>
            <a:endParaRPr lang="en-US" altLang="en-US"/>
          </a:p>
        </p:txBody>
      </p:sp>
    </p:spTree>
    <p:extLst>
      <p:ext uri="{BB962C8B-B14F-4D97-AF65-F5344CB8AC3E}">
        <p14:creationId xmlns:p14="http://schemas.microsoft.com/office/powerpoint/2010/main" val="37254684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4" descr="http://us.123rf.com/400wm/400/400/ayzek/ayzek1105/ayzek110500017/9522883-gavel-and-sound-block.jpg">
            <a:extLst>
              <a:ext uri="{FF2B5EF4-FFF2-40B4-BE49-F238E27FC236}">
                <a16:creationId xmlns:a16="http://schemas.microsoft.com/office/drawing/2014/main" id="{19D6B23A-7A76-7DC1-4867-5B3562BD5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1438"/>
            <a:ext cx="316865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a:extLst>
              <a:ext uri="{FF2B5EF4-FFF2-40B4-BE49-F238E27FC236}">
                <a16:creationId xmlns:a16="http://schemas.microsoft.com/office/drawing/2014/main" id="{2203BCC8-16BD-BE60-736D-FF73B609E4B0}"/>
              </a:ext>
            </a:extLst>
          </p:cNvPr>
          <p:cNvSpPr>
            <a:spLocks noGrp="1"/>
          </p:cNvSpPr>
          <p:nvPr>
            <p:ph type="title"/>
          </p:nvPr>
        </p:nvSpPr>
        <p:spPr>
          <a:xfrm>
            <a:off x="489857" y="-19879"/>
            <a:ext cx="8229600" cy="1143000"/>
          </a:xfrm>
        </p:spPr>
        <p:txBody>
          <a:bodyPr/>
          <a:lstStyle/>
          <a:p>
            <a:pPr>
              <a:defRPr/>
            </a:pPr>
            <a:r>
              <a:rPr lang="en-US" altLang="en-US" sz="4000" dirty="0">
                <a:latin typeface="+mn-lt"/>
              </a:rPr>
              <a:t>LEGAL &amp; REGULATORY FRAMEWORK</a:t>
            </a:r>
          </a:p>
        </p:txBody>
      </p:sp>
      <p:sp>
        <p:nvSpPr>
          <p:cNvPr id="14341" name="Content Placeholder 2">
            <a:extLst>
              <a:ext uri="{FF2B5EF4-FFF2-40B4-BE49-F238E27FC236}">
                <a16:creationId xmlns:a16="http://schemas.microsoft.com/office/drawing/2014/main" id="{8EC15AB5-84F9-9773-9E9A-730E43AE3B23}"/>
              </a:ext>
            </a:extLst>
          </p:cNvPr>
          <p:cNvSpPr>
            <a:spLocks noGrp="1"/>
          </p:cNvSpPr>
          <p:nvPr>
            <p:ph idx="1"/>
          </p:nvPr>
        </p:nvSpPr>
        <p:spPr>
          <a:xfrm>
            <a:off x="2435694" y="1196752"/>
            <a:ext cx="6696744" cy="4608413"/>
          </a:xfrm>
        </p:spPr>
        <p:txBody>
          <a:bodyPr rtlCol="0">
            <a:normAutofit/>
          </a:bodyPr>
          <a:lstStyle/>
          <a:p>
            <a:pPr algn="ctr" rtl="1" fontAlgn="auto">
              <a:spcAft>
                <a:spcPts val="0"/>
              </a:spcAft>
              <a:buFont typeface="Wingdings 3" pitchFamily="18" charset="2"/>
              <a:buNone/>
              <a:defRPr/>
            </a:pPr>
            <a:r>
              <a:rPr lang="en-US" dirty="0">
                <a:latin typeface="Candara" pitchFamily="34" charset="0"/>
              </a:rPr>
              <a:t>	</a:t>
            </a:r>
            <a:r>
              <a:rPr lang="en-GB" sz="2800" dirty="0"/>
              <a:t>NAFDAC was established by Decree No 15 of 1993 (Now NAFDAC Act Cap N1 LFN 2004) to regulate and control the </a:t>
            </a:r>
            <a:r>
              <a:rPr lang="en-GB" sz="2800" b="1" dirty="0"/>
              <a:t>Importation</a:t>
            </a:r>
            <a:r>
              <a:rPr lang="en-GB" sz="2800" dirty="0"/>
              <a:t>, Exportation, </a:t>
            </a:r>
            <a:r>
              <a:rPr lang="en-GB" sz="2800" b="1" dirty="0"/>
              <a:t>Manufacture</a:t>
            </a:r>
            <a:r>
              <a:rPr lang="en-GB" sz="2800" dirty="0"/>
              <a:t>, </a:t>
            </a:r>
            <a:r>
              <a:rPr lang="en-GB" sz="2800" b="1" dirty="0"/>
              <a:t>Distribution</a:t>
            </a:r>
            <a:r>
              <a:rPr lang="en-GB" sz="2800" dirty="0"/>
              <a:t>, Advertisement, Sale and Use of food, </a:t>
            </a:r>
            <a:r>
              <a:rPr lang="en-GB" sz="2800" b="1" dirty="0"/>
              <a:t>Drugs</a:t>
            </a:r>
            <a:r>
              <a:rPr lang="en-GB" sz="2800" dirty="0"/>
              <a:t>, Cosmetics, Medical Devices, Chemicals, Detergent and Packaged water (known as regulated products)</a:t>
            </a:r>
            <a:endParaRPr lang="en-GB" sz="2400" dirty="0"/>
          </a:p>
          <a:p>
            <a:pPr fontAlgn="auto">
              <a:spcAft>
                <a:spcPts val="0"/>
              </a:spcAft>
              <a:buFont typeface="Wingdings 3" pitchFamily="18" charset="2"/>
              <a:buNone/>
              <a:defRPr/>
            </a:pPr>
            <a:endParaRPr lang="en-US" sz="2000" dirty="0">
              <a:latin typeface="Candara" pitchFamily="34" charset="0"/>
            </a:endParaRPr>
          </a:p>
        </p:txBody>
      </p:sp>
      <p:sp>
        <p:nvSpPr>
          <p:cNvPr id="14339" name="Date Placeholder 5">
            <a:extLst>
              <a:ext uri="{FF2B5EF4-FFF2-40B4-BE49-F238E27FC236}">
                <a16:creationId xmlns:a16="http://schemas.microsoft.com/office/drawing/2014/main" id="{8FAE623E-B940-0EEA-4E6A-13D8DCD229F1}"/>
              </a:ext>
            </a:extLst>
          </p:cNvPr>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a:defRPr/>
            </a:pPr>
            <a:fld id="{7499A882-9216-4B04-9934-F19B5B9CF33D}" type="datetime1">
              <a:rPr lang="en-US"/>
              <a:pPr>
                <a:defRPr/>
              </a:pPr>
              <a:t>6/6/2024</a:t>
            </a:fld>
            <a:endParaRPr lang="en-GB"/>
          </a:p>
        </p:txBody>
      </p:sp>
      <p:sp>
        <p:nvSpPr>
          <p:cNvPr id="8198" name="Slide Number Placeholder 7">
            <a:extLst>
              <a:ext uri="{FF2B5EF4-FFF2-40B4-BE49-F238E27FC236}">
                <a16:creationId xmlns:a16="http://schemas.microsoft.com/office/drawing/2014/main" id="{EEEAA223-3744-BEBE-598A-09EB3F115C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6EF936-2EF1-4CB6-8161-A386D9C48581}" type="slidenum">
              <a:rPr lang="en-US" altLang="en-US" sz="1200" smtClean="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4310964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F0AEDE4-2F43-DD73-E46B-2127FFFCC291}"/>
              </a:ext>
            </a:extLst>
          </p:cNvPr>
          <p:cNvSpPr>
            <a:spLocks noGrp="1"/>
          </p:cNvSpPr>
          <p:nvPr>
            <p:ph type="title"/>
          </p:nvPr>
        </p:nvSpPr>
        <p:spPr>
          <a:xfrm>
            <a:off x="457200" y="0"/>
            <a:ext cx="8229600" cy="836613"/>
          </a:xfrm>
        </p:spPr>
        <p:txBody>
          <a:bodyPr/>
          <a:lstStyle/>
          <a:p>
            <a:r>
              <a:rPr lang="en-US" altLang="en-US" sz="3200" b="1" dirty="0"/>
              <a:t>LEGAL &amp;</a:t>
            </a:r>
            <a:br>
              <a:rPr lang="en-US" altLang="en-US" sz="3200" b="1" dirty="0"/>
            </a:br>
            <a:r>
              <a:rPr lang="en-US" altLang="en-US" sz="3200" b="1" dirty="0"/>
              <a:t>REGULATORY FRAMEWORK</a:t>
            </a:r>
          </a:p>
        </p:txBody>
      </p:sp>
      <p:pic>
        <p:nvPicPr>
          <p:cNvPr id="10243" name="Picture 4" descr="http://us.123rf.com/400wm/400/400/ayzek/ayzek1105/ayzek110500017/9522883-gavel-and-sound-block.jpg">
            <a:extLst>
              <a:ext uri="{FF2B5EF4-FFF2-40B4-BE49-F238E27FC236}">
                <a16:creationId xmlns:a16="http://schemas.microsoft.com/office/drawing/2014/main" id="{1A63BD36-0060-903F-9388-93B0929FE2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04813"/>
            <a:ext cx="1907704"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ontent Placeholder 2">
            <a:extLst>
              <a:ext uri="{FF2B5EF4-FFF2-40B4-BE49-F238E27FC236}">
                <a16:creationId xmlns:a16="http://schemas.microsoft.com/office/drawing/2014/main" id="{44390959-251C-2310-C7BA-BD6A18F24AD8}"/>
              </a:ext>
            </a:extLst>
          </p:cNvPr>
          <p:cNvSpPr>
            <a:spLocks noGrp="1"/>
          </p:cNvSpPr>
          <p:nvPr>
            <p:ph idx="1"/>
          </p:nvPr>
        </p:nvSpPr>
        <p:spPr>
          <a:xfrm>
            <a:off x="1817914" y="965200"/>
            <a:ext cx="7186196" cy="2376487"/>
          </a:xfrm>
        </p:spPr>
        <p:txBody>
          <a:bodyPr/>
          <a:lstStyle/>
          <a:p>
            <a:pPr algn="just">
              <a:buFont typeface="Arial" panose="020B0604020202020204" pitchFamily="34" charset="0"/>
              <a:buNone/>
            </a:pPr>
            <a:r>
              <a:rPr lang="en-GB" altLang="en-US" sz="2400" dirty="0"/>
              <a:t>The mandate - </a:t>
            </a:r>
            <a:r>
              <a:rPr lang="en-GB" altLang="en-US" sz="2400" b="1" dirty="0"/>
              <a:t>Part II No.5: j, k, l of the NAFDAC ACT</a:t>
            </a:r>
            <a:endParaRPr lang="en-GB" altLang="en-US" sz="2400" dirty="0"/>
          </a:p>
          <a:p>
            <a:pPr algn="just">
              <a:buFont typeface="Arial" panose="020B0604020202020204" pitchFamily="34" charset="0"/>
              <a:buNone/>
            </a:pPr>
            <a:r>
              <a:rPr lang="en-GB" altLang="en-US" sz="2400" dirty="0"/>
              <a:t>J -Undertake measures to ensure that the use of narcotic drugs and psychotropic substances are limited to medical and scientific purposes</a:t>
            </a:r>
            <a:r>
              <a:rPr lang="en-GB" altLang="en-US" sz="1200" dirty="0"/>
              <a:t>; </a:t>
            </a:r>
            <a:endParaRPr lang="en-US" altLang="en-US" sz="1200" dirty="0"/>
          </a:p>
        </p:txBody>
      </p:sp>
      <p:sp>
        <p:nvSpPr>
          <p:cNvPr id="7" name="TextBox 6">
            <a:extLst>
              <a:ext uri="{FF2B5EF4-FFF2-40B4-BE49-F238E27FC236}">
                <a16:creationId xmlns:a16="http://schemas.microsoft.com/office/drawing/2014/main" id="{0ADD918A-DC6E-3876-C397-76BCD074D51C}"/>
              </a:ext>
            </a:extLst>
          </p:cNvPr>
          <p:cNvSpPr txBox="1"/>
          <p:nvPr/>
        </p:nvSpPr>
        <p:spPr>
          <a:xfrm>
            <a:off x="193178" y="2997200"/>
            <a:ext cx="8893175" cy="2092325"/>
          </a:xfrm>
          <a:prstGeom prst="rect">
            <a:avLst/>
          </a:prstGeom>
          <a:noFill/>
        </p:spPr>
        <p:txBody>
          <a:bodyPr>
            <a:spAutoFit/>
          </a:bodyPr>
          <a:lstStyle/>
          <a:p>
            <a:pPr algn="just" eaLnBrk="1" hangingPunct="1">
              <a:buFont typeface="Arial" charset="0"/>
              <a:buNone/>
              <a:defRPr/>
            </a:pPr>
            <a:r>
              <a:rPr lang="en-US" sz="2400" dirty="0">
                <a:latin typeface="+mn-lt"/>
                <a:cs typeface="Arial" charset="0"/>
              </a:rPr>
              <a:t>K- </a:t>
            </a:r>
            <a:r>
              <a:rPr lang="en-GB" sz="2400" dirty="0">
                <a:latin typeface="+mn-lt"/>
                <a:cs typeface="Arial" charset="0"/>
              </a:rPr>
              <a:t>Grant authorisation for the import and export of narcotic drugs and psychotropic substances as well as other controlled substances; </a:t>
            </a:r>
          </a:p>
          <a:p>
            <a:pPr algn="just" eaLnBrk="1" hangingPunct="1">
              <a:buFont typeface="Arial" charset="0"/>
              <a:buNone/>
              <a:defRPr/>
            </a:pPr>
            <a:endParaRPr lang="en-US" sz="2400" dirty="0">
              <a:latin typeface="+mn-lt"/>
              <a:cs typeface="Arial" charset="0"/>
            </a:endParaRPr>
          </a:p>
          <a:p>
            <a:pPr algn="just" eaLnBrk="1" hangingPunct="1">
              <a:buFont typeface="Arial" charset="0"/>
              <a:buNone/>
              <a:defRPr/>
            </a:pPr>
            <a:r>
              <a:rPr lang="en-GB" sz="2400" dirty="0">
                <a:latin typeface="+mn-lt"/>
                <a:cs typeface="Arial" charset="0"/>
              </a:rPr>
              <a:t>L- Collaborate with the National Drug Law Enforcement Agency in measures to eradicate drug abuse in Nigeria; </a:t>
            </a:r>
          </a:p>
          <a:p>
            <a:pPr eaLnBrk="1" hangingPunct="1">
              <a:buFont typeface="Arial" charset="0"/>
              <a:buNone/>
              <a:defRPr/>
            </a:pPr>
            <a:endParaRPr lang="en-GB" sz="1000" dirty="0">
              <a:latin typeface="+mn-lt"/>
              <a:cs typeface="Arial" charset="0"/>
            </a:endParaRPr>
          </a:p>
        </p:txBody>
      </p:sp>
      <p:sp>
        <p:nvSpPr>
          <p:cNvPr id="8" name="Date Placeholder 7">
            <a:extLst>
              <a:ext uri="{FF2B5EF4-FFF2-40B4-BE49-F238E27FC236}">
                <a16:creationId xmlns:a16="http://schemas.microsoft.com/office/drawing/2014/main" id="{0FE7FE30-848D-EF1C-5D60-4DD5B2507237}"/>
              </a:ext>
            </a:extLst>
          </p:cNvPr>
          <p:cNvSpPr>
            <a:spLocks noGrp="1"/>
          </p:cNvSpPr>
          <p:nvPr>
            <p:ph type="dt" sz="quarter" idx="10"/>
          </p:nvPr>
        </p:nvSpPr>
        <p:spPr/>
        <p:txBody>
          <a:bodyPr/>
          <a:lstStyle/>
          <a:p>
            <a:pPr>
              <a:defRPr/>
            </a:pPr>
            <a:fld id="{822AC7A6-F7D6-42E9-832D-9849A1F66B2C}" type="datetime1">
              <a:rPr lang="en-US"/>
              <a:pPr>
                <a:defRPr/>
              </a:pPr>
              <a:t>6/6/2024</a:t>
            </a:fld>
            <a:endParaRPr lang="en-US"/>
          </a:p>
        </p:txBody>
      </p:sp>
      <p:sp>
        <p:nvSpPr>
          <p:cNvPr id="10247" name="Slide Number Placeholder 9">
            <a:extLst>
              <a:ext uri="{FF2B5EF4-FFF2-40B4-BE49-F238E27FC236}">
                <a16:creationId xmlns:a16="http://schemas.microsoft.com/office/drawing/2014/main" id="{352FAD05-CB0C-A218-87F2-ADD63EC464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6A6850-8147-495C-B546-E3CBC55DA6FC}" type="slidenum">
              <a:rPr lang="en-US" altLang="en-US" sz="1200" smtClean="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5153685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75E97EF-94DE-6843-3ABD-C0919C03D2C4}"/>
              </a:ext>
            </a:extLst>
          </p:cNvPr>
          <p:cNvSpPr>
            <a:spLocks noGrp="1"/>
          </p:cNvSpPr>
          <p:nvPr>
            <p:ph type="title"/>
          </p:nvPr>
        </p:nvSpPr>
        <p:spPr>
          <a:xfrm>
            <a:off x="457200" y="274638"/>
            <a:ext cx="8229600" cy="706437"/>
          </a:xfrm>
        </p:spPr>
        <p:txBody>
          <a:bodyPr/>
          <a:lstStyle/>
          <a:p>
            <a:br>
              <a:rPr lang="en-US" altLang="en-US" sz="3600" b="1" dirty="0"/>
            </a:br>
            <a:r>
              <a:rPr lang="en-US" altLang="en-US" sz="3600" b="1" dirty="0"/>
              <a:t>NATIONAL CONTROL MEASURES</a:t>
            </a:r>
            <a:br>
              <a:rPr lang="en-US" altLang="en-US" sz="3600" u="sng" dirty="0"/>
            </a:br>
            <a:endParaRPr lang="en-US" altLang="en-US" sz="3600" u="sng" dirty="0"/>
          </a:p>
        </p:txBody>
      </p:sp>
      <p:sp>
        <p:nvSpPr>
          <p:cNvPr id="12291" name="Content Placeholder 2">
            <a:extLst>
              <a:ext uri="{FF2B5EF4-FFF2-40B4-BE49-F238E27FC236}">
                <a16:creationId xmlns:a16="http://schemas.microsoft.com/office/drawing/2014/main" id="{A3754F2D-F232-1651-690B-BCA2A82BE3B5}"/>
              </a:ext>
            </a:extLst>
          </p:cNvPr>
          <p:cNvSpPr>
            <a:spLocks noGrp="1"/>
          </p:cNvSpPr>
          <p:nvPr>
            <p:ph idx="1"/>
          </p:nvPr>
        </p:nvSpPr>
        <p:spPr>
          <a:xfrm>
            <a:off x="278121" y="981075"/>
            <a:ext cx="8291513" cy="4392612"/>
          </a:xfrm>
        </p:spPr>
        <p:txBody>
          <a:bodyPr/>
          <a:lstStyle/>
          <a:p>
            <a:pPr marL="0" indent="0" algn="just">
              <a:buNone/>
            </a:pPr>
            <a:r>
              <a:rPr lang="en-US" altLang="en-US" sz="2600" dirty="0"/>
              <a:t>To achieve cost-effective and cost-efficient systems such that narcotic drugs psychotropic substances and precursors are available and accessible for medical, scientific and industrial use, while preventing abuse of drugs and the diversion of precursors to illicit use in the clandestine manufacture of controlled substances.</a:t>
            </a:r>
          </a:p>
          <a:p>
            <a:pPr algn="just">
              <a:buFont typeface="Arial" panose="020B0604020202020204" pitchFamily="34" charset="0"/>
              <a:buNone/>
            </a:pPr>
            <a:endParaRPr lang="en-US" altLang="en-US" sz="1400" b="1" dirty="0">
              <a:solidFill>
                <a:srgbClr val="000099"/>
              </a:solidFill>
            </a:endParaRPr>
          </a:p>
          <a:p>
            <a:pPr algn="just">
              <a:buFont typeface="Arial" panose="020B0604020202020204" pitchFamily="34" charset="0"/>
              <a:buNone/>
            </a:pPr>
            <a:r>
              <a:rPr lang="en-US" altLang="en-US" sz="2800" b="1" dirty="0">
                <a:solidFill>
                  <a:srgbClr val="000099"/>
                </a:solidFill>
              </a:rPr>
              <a:t>    A  DELICATE </a:t>
            </a:r>
          </a:p>
          <a:p>
            <a:pPr algn="just">
              <a:buFont typeface="Arial" panose="020B0604020202020204" pitchFamily="34" charset="0"/>
              <a:buNone/>
            </a:pPr>
            <a:r>
              <a:rPr lang="en-US" altLang="en-US" sz="2800" b="1" dirty="0">
                <a:solidFill>
                  <a:srgbClr val="000099"/>
                </a:solidFill>
              </a:rPr>
              <a:t> BALANCING ACT</a:t>
            </a:r>
          </a:p>
        </p:txBody>
      </p:sp>
      <p:grpSp>
        <p:nvGrpSpPr>
          <p:cNvPr id="12292" name="Group 6">
            <a:extLst>
              <a:ext uri="{FF2B5EF4-FFF2-40B4-BE49-F238E27FC236}">
                <a16:creationId xmlns:a16="http://schemas.microsoft.com/office/drawing/2014/main" id="{05A61951-3DE5-75C4-B172-ED02AE40F304}"/>
              </a:ext>
            </a:extLst>
          </p:cNvPr>
          <p:cNvGrpSpPr>
            <a:grpSpLocks/>
          </p:cNvGrpSpPr>
          <p:nvPr/>
        </p:nvGrpSpPr>
        <p:grpSpPr bwMode="auto">
          <a:xfrm>
            <a:off x="3743325" y="3311436"/>
            <a:ext cx="4032250" cy="1800225"/>
            <a:chOff x="1651166" y="3276437"/>
            <a:chExt cx="5567298" cy="2362363"/>
          </a:xfrm>
        </p:grpSpPr>
        <p:sp>
          <p:nvSpPr>
            <p:cNvPr id="12296" name="Rounded Rectangle 7">
              <a:extLst>
                <a:ext uri="{FF2B5EF4-FFF2-40B4-BE49-F238E27FC236}">
                  <a16:creationId xmlns:a16="http://schemas.microsoft.com/office/drawing/2014/main" id="{838C24CA-8AC0-14E4-4251-CB4F5390B805}"/>
                </a:ext>
              </a:extLst>
            </p:cNvPr>
            <p:cNvSpPr>
              <a:spLocks noChangeArrowheads="1"/>
            </p:cNvSpPr>
            <p:nvPr/>
          </p:nvSpPr>
          <p:spPr bwMode="auto">
            <a:xfrm rot="-411491">
              <a:off x="1651166" y="4559091"/>
              <a:ext cx="5567298" cy="335426"/>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b="1">
                <a:latin typeface="Arial" panose="020B0604020202020204" pitchFamily="34" charset="0"/>
              </a:endParaRPr>
            </a:p>
          </p:txBody>
        </p:sp>
        <p:sp>
          <p:nvSpPr>
            <p:cNvPr id="12297" name="Down Arrow 8">
              <a:extLst>
                <a:ext uri="{FF2B5EF4-FFF2-40B4-BE49-F238E27FC236}">
                  <a16:creationId xmlns:a16="http://schemas.microsoft.com/office/drawing/2014/main" id="{F63441A2-B485-0472-1B63-B6AAFBD5E1B5}"/>
                </a:ext>
              </a:extLst>
            </p:cNvPr>
            <p:cNvSpPr>
              <a:spLocks noChangeArrowheads="1"/>
            </p:cNvSpPr>
            <p:nvPr/>
          </p:nvSpPr>
          <p:spPr bwMode="auto">
            <a:xfrm>
              <a:off x="2286000" y="3733800"/>
              <a:ext cx="609600" cy="914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b="1">
                <a:latin typeface="Arial" panose="020B0604020202020204" pitchFamily="34" charset="0"/>
              </a:endParaRPr>
            </a:p>
          </p:txBody>
        </p:sp>
        <p:sp>
          <p:nvSpPr>
            <p:cNvPr id="12298" name="Down Arrow 9">
              <a:extLst>
                <a:ext uri="{FF2B5EF4-FFF2-40B4-BE49-F238E27FC236}">
                  <a16:creationId xmlns:a16="http://schemas.microsoft.com/office/drawing/2014/main" id="{3C683E35-0DB5-F0B5-4866-250B1039D539}"/>
                </a:ext>
              </a:extLst>
            </p:cNvPr>
            <p:cNvSpPr>
              <a:spLocks noChangeArrowheads="1"/>
            </p:cNvSpPr>
            <p:nvPr/>
          </p:nvSpPr>
          <p:spPr bwMode="auto">
            <a:xfrm rot="10800000">
              <a:off x="6248400" y="4724400"/>
              <a:ext cx="609600" cy="914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b="1">
                <a:latin typeface="Arial" panose="020B0604020202020204" pitchFamily="34" charset="0"/>
              </a:endParaRPr>
            </a:p>
          </p:txBody>
        </p:sp>
        <p:sp>
          <p:nvSpPr>
            <p:cNvPr id="12299" name="TextBox 10">
              <a:extLst>
                <a:ext uri="{FF2B5EF4-FFF2-40B4-BE49-F238E27FC236}">
                  <a16:creationId xmlns:a16="http://schemas.microsoft.com/office/drawing/2014/main" id="{6ABE246F-02FF-E631-7DBA-81B8A67F9AC0}"/>
                </a:ext>
              </a:extLst>
            </p:cNvPr>
            <p:cNvSpPr txBox="1">
              <a:spLocks noChangeArrowheads="1"/>
            </p:cNvSpPr>
            <p:nvPr/>
          </p:nvSpPr>
          <p:spPr bwMode="auto">
            <a:xfrm>
              <a:off x="1750689" y="3276437"/>
              <a:ext cx="1146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ACCESS</a:t>
              </a:r>
            </a:p>
          </p:txBody>
        </p:sp>
      </p:grpSp>
      <p:sp>
        <p:nvSpPr>
          <p:cNvPr id="12293" name="TextBox 11">
            <a:extLst>
              <a:ext uri="{FF2B5EF4-FFF2-40B4-BE49-F238E27FC236}">
                <a16:creationId xmlns:a16="http://schemas.microsoft.com/office/drawing/2014/main" id="{EDD163ED-3B19-75AC-6360-1A0219EA25B5}"/>
              </a:ext>
            </a:extLst>
          </p:cNvPr>
          <p:cNvSpPr txBox="1">
            <a:spLocks noChangeArrowheads="1"/>
          </p:cNvSpPr>
          <p:nvPr/>
        </p:nvSpPr>
        <p:spPr bwMode="auto">
          <a:xfrm>
            <a:off x="6588125" y="5084763"/>
            <a:ext cx="133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CONTROL</a:t>
            </a:r>
          </a:p>
        </p:txBody>
      </p:sp>
      <p:sp>
        <p:nvSpPr>
          <p:cNvPr id="11" name="Date Placeholder 10">
            <a:extLst>
              <a:ext uri="{FF2B5EF4-FFF2-40B4-BE49-F238E27FC236}">
                <a16:creationId xmlns:a16="http://schemas.microsoft.com/office/drawing/2014/main" id="{1112A358-486B-B136-D110-AC51626EC3E9}"/>
              </a:ext>
            </a:extLst>
          </p:cNvPr>
          <p:cNvSpPr>
            <a:spLocks noGrp="1"/>
          </p:cNvSpPr>
          <p:nvPr>
            <p:ph type="dt" sz="quarter" idx="10"/>
          </p:nvPr>
        </p:nvSpPr>
        <p:spPr/>
        <p:txBody>
          <a:bodyPr/>
          <a:lstStyle/>
          <a:p>
            <a:pPr>
              <a:defRPr/>
            </a:pPr>
            <a:fld id="{5476FB00-79C3-4BF9-BCFE-F1E55A04DD36}" type="datetime1">
              <a:rPr lang="en-US"/>
              <a:pPr>
                <a:defRPr/>
              </a:pPr>
              <a:t>6/6/2024</a:t>
            </a:fld>
            <a:endParaRPr lang="en-US"/>
          </a:p>
        </p:txBody>
      </p:sp>
      <p:sp>
        <p:nvSpPr>
          <p:cNvPr id="12295" name="Slide Number Placeholder 12">
            <a:extLst>
              <a:ext uri="{FF2B5EF4-FFF2-40B4-BE49-F238E27FC236}">
                <a16:creationId xmlns:a16="http://schemas.microsoft.com/office/drawing/2014/main" id="{ADC5F970-02C6-7712-7AE9-5DE0BEBA6E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C2FC28-825A-4A2E-9777-D995EBB8C882}" type="slidenum">
              <a:rPr lang="en-US" altLang="en-US" sz="1200" smtClean="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22973529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6727-592E-1402-879F-1ECA87C05FCA}"/>
              </a:ext>
            </a:extLst>
          </p:cNvPr>
          <p:cNvSpPr>
            <a:spLocks noGrp="1"/>
          </p:cNvSpPr>
          <p:nvPr>
            <p:ph type="title"/>
          </p:nvPr>
        </p:nvSpPr>
        <p:spPr/>
        <p:txBody>
          <a:bodyPr/>
          <a:lstStyle/>
          <a:p>
            <a:r>
              <a:rPr lang="en-US" dirty="0"/>
              <a:t>Synthetic Drug Problem in Nigeria</a:t>
            </a:r>
            <a:endParaRPr lang="en-NG" dirty="0"/>
          </a:p>
        </p:txBody>
      </p:sp>
      <p:sp>
        <p:nvSpPr>
          <p:cNvPr id="3" name="Content Placeholder 2">
            <a:extLst>
              <a:ext uri="{FF2B5EF4-FFF2-40B4-BE49-F238E27FC236}">
                <a16:creationId xmlns:a16="http://schemas.microsoft.com/office/drawing/2014/main" id="{A255881F-2ADB-F589-6E9B-1FE933A8C7BD}"/>
              </a:ext>
            </a:extLst>
          </p:cNvPr>
          <p:cNvSpPr>
            <a:spLocks noGrp="1"/>
          </p:cNvSpPr>
          <p:nvPr>
            <p:ph idx="1"/>
          </p:nvPr>
        </p:nvSpPr>
        <p:spPr/>
        <p:txBody>
          <a:bodyPr/>
          <a:lstStyle/>
          <a:p>
            <a:pPr>
              <a:lnSpc>
                <a:spcPct val="115000"/>
              </a:lnSpc>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Tramadol</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T</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rafficking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and abuse of tramadol, a synthetic opioid not under international control, are of growing concern </a:t>
            </a:r>
            <a:r>
              <a:rPr lang="en-US" sz="1600" kern="100">
                <a:effectLst/>
                <a:latin typeface="Aptos" panose="020B0004020202020204" pitchFamily="34" charset="0"/>
                <a:ea typeface="Aptos" panose="020B0004020202020204" pitchFamily="34" charset="0"/>
                <a:cs typeface="Times New Roman" panose="02020603050405020304" pitchFamily="18" charset="0"/>
              </a:rPr>
              <a:t>in Nigeria.</a:t>
            </a:r>
            <a:endParaRPr lang="en-NG"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The widespread non-medical use of op</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i</a:t>
            </a:r>
            <a:r>
              <a:rPr lang="en-NG" sz="1600" kern="100" dirty="0" err="1">
                <a:effectLst/>
                <a:latin typeface="Aptos" panose="020B0004020202020204" pitchFamily="34" charset="0"/>
                <a:ea typeface="Aptos" panose="020B0004020202020204" pitchFamily="34" charset="0"/>
                <a:cs typeface="Times New Roman" panose="02020603050405020304" pitchFamily="18" charset="0"/>
              </a:rPr>
              <a:t>oids</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latin typeface="Aptos" panose="020B0004020202020204" pitchFamily="34" charset="0"/>
                <a:ea typeface="Aptos" panose="020B0004020202020204" pitchFamily="34" charset="0"/>
                <a:cs typeface="Times New Roman" panose="02020603050405020304" pitchFamily="18" charset="0"/>
              </a:rPr>
              <a:t>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 alarming </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with recent price increases, could be worth over S10billion annually.</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Millions of Nigerians are daily non-medical users of highly addictive pharmaceutical opioids.</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Tramadol</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 synthetic opioid</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is not in itself an illicit drug but it is widely used non-medically in Nigeria.</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No legitimate manufacturer should be producing tramadol in doses higher than 100mg for export to Nigeria including local manufacturing.</a:t>
            </a:r>
          </a:p>
          <a:p>
            <a:endParaRPr lang="en-NG" dirty="0"/>
          </a:p>
        </p:txBody>
      </p:sp>
      <p:sp>
        <p:nvSpPr>
          <p:cNvPr id="4" name="Date Placeholder 3">
            <a:extLst>
              <a:ext uri="{FF2B5EF4-FFF2-40B4-BE49-F238E27FC236}">
                <a16:creationId xmlns:a16="http://schemas.microsoft.com/office/drawing/2014/main" id="{C7C25040-F0D8-FF83-82E9-921BC96867AA}"/>
              </a:ext>
            </a:extLst>
          </p:cNvPr>
          <p:cNvSpPr>
            <a:spLocks noGrp="1"/>
          </p:cNvSpPr>
          <p:nvPr>
            <p:ph type="dt" sz="half" idx="10"/>
          </p:nvPr>
        </p:nvSpPr>
        <p:spPr/>
        <p:txBody>
          <a:bodyPr/>
          <a:lstStyle/>
          <a:p>
            <a:pPr>
              <a:defRPr/>
            </a:pPr>
            <a:fld id="{E6024C57-61AB-49AD-9D4A-287BA7797F76}" type="datetime1">
              <a:rPr lang="en-US" smtClean="0"/>
              <a:pPr>
                <a:defRPr/>
              </a:pPr>
              <a:t>6/6/2024</a:t>
            </a:fld>
            <a:endParaRPr lang="en-US" dirty="0"/>
          </a:p>
        </p:txBody>
      </p:sp>
      <p:sp>
        <p:nvSpPr>
          <p:cNvPr id="5" name="Slide Number Placeholder 4">
            <a:extLst>
              <a:ext uri="{FF2B5EF4-FFF2-40B4-BE49-F238E27FC236}">
                <a16:creationId xmlns:a16="http://schemas.microsoft.com/office/drawing/2014/main" id="{D424D09F-E866-4036-377F-A97167656E39}"/>
              </a:ext>
            </a:extLst>
          </p:cNvPr>
          <p:cNvSpPr>
            <a:spLocks noGrp="1"/>
          </p:cNvSpPr>
          <p:nvPr>
            <p:ph type="sldNum" sz="quarter" idx="12"/>
          </p:nvPr>
        </p:nvSpPr>
        <p:spPr/>
        <p:txBody>
          <a:bodyPr/>
          <a:lstStyle/>
          <a:p>
            <a:pPr>
              <a:defRPr/>
            </a:pPr>
            <a:fld id="{E8FDAAA0-1903-4C02-9FED-012DEE890318}" type="slidenum">
              <a:rPr lang="en-US" altLang="en-US" smtClean="0"/>
              <a:pPr>
                <a:defRPr/>
              </a:pPr>
              <a:t>26</a:t>
            </a:fld>
            <a:endParaRPr lang="en-US" altLang="en-US"/>
          </a:p>
        </p:txBody>
      </p:sp>
    </p:spTree>
    <p:extLst>
      <p:ext uri="{BB962C8B-B14F-4D97-AF65-F5344CB8AC3E}">
        <p14:creationId xmlns:p14="http://schemas.microsoft.com/office/powerpoint/2010/main" val="14652215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4C8-EC14-098D-7305-737E3B330E47}"/>
              </a:ext>
            </a:extLst>
          </p:cNvPr>
          <p:cNvSpPr>
            <a:spLocks noGrp="1"/>
          </p:cNvSpPr>
          <p:nvPr>
            <p:ph type="title"/>
          </p:nvPr>
        </p:nvSpPr>
        <p:spPr/>
        <p:txBody>
          <a:bodyPr/>
          <a:lstStyle/>
          <a:p>
            <a:r>
              <a:rPr lang="en-US" dirty="0"/>
              <a:t>Synthetic Drug Problem in Nigeria</a:t>
            </a:r>
            <a:endParaRPr lang="en-NG" dirty="0"/>
          </a:p>
        </p:txBody>
      </p:sp>
      <p:sp>
        <p:nvSpPr>
          <p:cNvPr id="3" name="Content Placeholder 2">
            <a:extLst>
              <a:ext uri="{FF2B5EF4-FFF2-40B4-BE49-F238E27FC236}">
                <a16:creationId xmlns:a16="http://schemas.microsoft.com/office/drawing/2014/main" id="{B4B044E3-8007-70A5-7C24-BAC30F6B8A0F}"/>
              </a:ext>
            </a:extLst>
          </p:cNvPr>
          <p:cNvSpPr>
            <a:spLocks noGrp="1"/>
          </p:cNvSpPr>
          <p:nvPr>
            <p:ph idx="1"/>
          </p:nvPr>
        </p:nvSpPr>
        <p:spPr/>
        <p:txBody>
          <a:bodyPr/>
          <a:lstStyle/>
          <a:p>
            <a:pPr>
              <a:lnSpc>
                <a:spcPct val="115000"/>
              </a:lnSpc>
              <a:spcAft>
                <a:spcPts val="800"/>
              </a:spcAft>
            </a:pPr>
            <a:r>
              <a:rPr lang="en-NG" sz="1600" b="1" kern="100" dirty="0">
                <a:effectLst/>
                <a:latin typeface="Aptos" panose="020B0004020202020204" pitchFamily="34" charset="0"/>
                <a:ea typeface="Aptos" panose="020B0004020202020204" pitchFamily="34" charset="0"/>
                <a:cs typeface="Times New Roman" panose="02020603050405020304" pitchFamily="18" charset="0"/>
              </a:rPr>
              <a:t>Ephedrine and Pseudoephedrine</a:t>
            </a:r>
          </a:p>
          <a:p>
            <a:pPr>
              <a:lnSpc>
                <a:spcPct val="115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These items are used in the illicit manufacture of methamphetamine.</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The annual legitimate requirements for psychotropic substances and some precursors were review</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ed</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with the assistance of the UNODC. </a:t>
            </a:r>
            <a:r>
              <a:rPr lang="en-US" sz="1600" kern="100" dirty="0">
                <a:latin typeface="Aptos" panose="020B0004020202020204" pitchFamily="34" charset="0"/>
                <a:ea typeface="Aptos" panose="020B0004020202020204" pitchFamily="34" charset="0"/>
                <a:cs typeface="Times New Roman" panose="02020603050405020304" pitchFamily="18" charset="0"/>
              </a:rPr>
              <a:t>A</a:t>
            </a:r>
            <a:r>
              <a:rPr lang="en-NG" sz="1600" kern="100" dirty="0" err="1">
                <a:effectLst/>
                <a:latin typeface="Aptos" panose="020B0004020202020204" pitchFamily="34" charset="0"/>
                <a:ea typeface="Aptos" panose="020B0004020202020204" pitchFamily="34" charset="0"/>
                <a:cs typeface="Times New Roman" panose="02020603050405020304" pitchFamily="18" charset="0"/>
              </a:rPr>
              <a:t>llocations</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for permits for </a:t>
            </a:r>
            <a:r>
              <a:rPr lang="en-NG" sz="1600" kern="100" dirty="0" err="1">
                <a:effectLst/>
                <a:latin typeface="Aptos" panose="020B0004020202020204" pitchFamily="34" charset="0"/>
                <a:ea typeface="Aptos" panose="020B0004020202020204" pitchFamily="34" charset="0"/>
                <a:cs typeface="Times New Roman" panose="02020603050405020304" pitchFamily="18" charset="0"/>
              </a:rPr>
              <a:t>th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ese items</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are being strictly done with returns being made to INCB by NAFDAC.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Despite this</a:t>
            </a:r>
            <a:r>
              <a:rPr lang="en-US" sz="1600" kern="100">
                <a:effectLst/>
                <a:latin typeface="Aptos" panose="020B0004020202020204" pitchFamily="34" charset="0"/>
                <a:ea typeface="Aptos" panose="020B0004020202020204" pitchFamily="34" charset="0"/>
                <a:cs typeface="Times New Roman" panose="02020603050405020304" pitchFamily="18" charset="0"/>
              </a:rPr>
              <a:t>,</a:t>
            </a:r>
            <a:r>
              <a:rPr lang="en-NG" sz="1600" kern="100">
                <a:effectLst/>
                <a:latin typeface="Aptos" panose="020B0004020202020204" pitchFamily="34" charset="0"/>
                <a:ea typeface="Aptos" panose="020B0004020202020204" pitchFamily="34" charset="0"/>
                <a:cs typeface="Times New Roman" panose="02020603050405020304" pitchFamily="18" charset="0"/>
              </a:rPr>
              <a:t> there </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has been reported diversion of Ephedrine into illicit channels. This is evident by current seizure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 reported</a:t>
            </a:r>
            <a:r>
              <a:rPr lang="en-NG" sz="1600" kern="100" dirty="0">
                <a:effectLst/>
                <a:latin typeface="Aptos" panose="020B0004020202020204" pitchFamily="34" charset="0"/>
                <a:ea typeface="Aptos" panose="020B0004020202020204" pitchFamily="34" charset="0"/>
                <a:cs typeface="Times New Roman" panose="02020603050405020304" pitchFamily="18" charset="0"/>
              </a:rPr>
              <a:t> by NDLEA in recent times</a:t>
            </a:r>
          </a:p>
          <a:p>
            <a:pPr>
              <a:lnSpc>
                <a:spcPct val="115000"/>
              </a:lnSpc>
              <a:spcAft>
                <a:spcPts val="800"/>
              </a:spcAft>
            </a:pPr>
            <a:r>
              <a:rPr lang="en-NG" sz="1600" kern="100" dirty="0">
                <a:effectLst/>
                <a:latin typeface="Aptos" panose="020B0004020202020204" pitchFamily="34" charset="0"/>
                <a:ea typeface="Aptos" panose="020B0004020202020204" pitchFamily="34" charset="0"/>
                <a:cs typeface="Times New Roman" panose="02020603050405020304" pitchFamily="18" charset="0"/>
              </a:rPr>
              <a:t>The illicit ephedrine supply is diverted from licit imports into other West African countries.</a:t>
            </a:r>
          </a:p>
          <a:p>
            <a:endParaRPr lang="en-NG" dirty="0"/>
          </a:p>
        </p:txBody>
      </p:sp>
      <p:sp>
        <p:nvSpPr>
          <p:cNvPr id="4" name="Date Placeholder 3">
            <a:extLst>
              <a:ext uri="{FF2B5EF4-FFF2-40B4-BE49-F238E27FC236}">
                <a16:creationId xmlns:a16="http://schemas.microsoft.com/office/drawing/2014/main" id="{3B059B51-4A57-797B-6478-B76EC63EB4C3}"/>
              </a:ext>
            </a:extLst>
          </p:cNvPr>
          <p:cNvSpPr>
            <a:spLocks noGrp="1"/>
          </p:cNvSpPr>
          <p:nvPr>
            <p:ph type="dt" sz="half" idx="10"/>
          </p:nvPr>
        </p:nvSpPr>
        <p:spPr/>
        <p:txBody>
          <a:bodyPr/>
          <a:lstStyle/>
          <a:p>
            <a:pPr>
              <a:defRPr/>
            </a:pPr>
            <a:fld id="{E6024C57-61AB-49AD-9D4A-287BA7797F76}" type="datetime1">
              <a:rPr lang="en-US" smtClean="0"/>
              <a:pPr>
                <a:defRPr/>
              </a:pPr>
              <a:t>6/6/2024</a:t>
            </a:fld>
            <a:endParaRPr lang="en-US" dirty="0"/>
          </a:p>
        </p:txBody>
      </p:sp>
      <p:sp>
        <p:nvSpPr>
          <p:cNvPr id="5" name="Slide Number Placeholder 4">
            <a:extLst>
              <a:ext uri="{FF2B5EF4-FFF2-40B4-BE49-F238E27FC236}">
                <a16:creationId xmlns:a16="http://schemas.microsoft.com/office/drawing/2014/main" id="{00D5ACCA-42A6-274A-BDDF-DD381D846EE2}"/>
              </a:ext>
            </a:extLst>
          </p:cNvPr>
          <p:cNvSpPr>
            <a:spLocks noGrp="1"/>
          </p:cNvSpPr>
          <p:nvPr>
            <p:ph type="sldNum" sz="quarter" idx="12"/>
          </p:nvPr>
        </p:nvSpPr>
        <p:spPr/>
        <p:txBody>
          <a:bodyPr/>
          <a:lstStyle/>
          <a:p>
            <a:pPr>
              <a:defRPr/>
            </a:pPr>
            <a:fld id="{E8FDAAA0-1903-4C02-9FED-012DEE890318}" type="slidenum">
              <a:rPr lang="en-US" altLang="en-US" smtClean="0"/>
              <a:pPr>
                <a:defRPr/>
              </a:pPr>
              <a:t>27</a:t>
            </a:fld>
            <a:endParaRPr lang="en-US" altLang="en-US"/>
          </a:p>
        </p:txBody>
      </p:sp>
    </p:spTree>
    <p:extLst>
      <p:ext uri="{BB962C8B-B14F-4D97-AF65-F5344CB8AC3E}">
        <p14:creationId xmlns:p14="http://schemas.microsoft.com/office/powerpoint/2010/main" val="10891471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93B2-9AA9-8A15-CB32-405ECB60A20A}"/>
              </a:ext>
            </a:extLst>
          </p:cNvPr>
          <p:cNvSpPr>
            <a:spLocks noGrp="1"/>
          </p:cNvSpPr>
          <p:nvPr>
            <p:ph type="title"/>
          </p:nvPr>
        </p:nvSpPr>
        <p:spPr/>
        <p:txBody>
          <a:bodyPr/>
          <a:lstStyle/>
          <a:p>
            <a:r>
              <a:rPr lang="en-US" dirty="0"/>
              <a:t>Synthetic Drug Problem in Nigeria</a:t>
            </a:r>
            <a:endParaRPr lang="en-NG" dirty="0"/>
          </a:p>
        </p:txBody>
      </p:sp>
      <p:sp>
        <p:nvSpPr>
          <p:cNvPr id="4" name="Date Placeholder 3">
            <a:extLst>
              <a:ext uri="{FF2B5EF4-FFF2-40B4-BE49-F238E27FC236}">
                <a16:creationId xmlns:a16="http://schemas.microsoft.com/office/drawing/2014/main" id="{2C28B9B4-82BB-2406-DD2A-B9CEB0CD3C4B}"/>
              </a:ext>
            </a:extLst>
          </p:cNvPr>
          <p:cNvSpPr>
            <a:spLocks noGrp="1"/>
          </p:cNvSpPr>
          <p:nvPr>
            <p:ph type="dt" sz="half" idx="10"/>
          </p:nvPr>
        </p:nvSpPr>
        <p:spPr/>
        <p:txBody>
          <a:bodyPr/>
          <a:lstStyle/>
          <a:p>
            <a:pPr>
              <a:defRPr/>
            </a:pPr>
            <a:fld id="{E6024C57-61AB-49AD-9D4A-287BA7797F76}" type="datetime1">
              <a:rPr lang="en-US" smtClean="0"/>
              <a:pPr>
                <a:defRPr/>
              </a:pPr>
              <a:t>6/6/2024</a:t>
            </a:fld>
            <a:endParaRPr lang="en-US" dirty="0"/>
          </a:p>
        </p:txBody>
      </p:sp>
      <p:sp>
        <p:nvSpPr>
          <p:cNvPr id="5" name="Slide Number Placeholder 4">
            <a:extLst>
              <a:ext uri="{FF2B5EF4-FFF2-40B4-BE49-F238E27FC236}">
                <a16:creationId xmlns:a16="http://schemas.microsoft.com/office/drawing/2014/main" id="{5E278942-8771-A3C6-264C-315A2631B898}"/>
              </a:ext>
            </a:extLst>
          </p:cNvPr>
          <p:cNvSpPr>
            <a:spLocks noGrp="1"/>
          </p:cNvSpPr>
          <p:nvPr>
            <p:ph type="sldNum" sz="quarter" idx="12"/>
          </p:nvPr>
        </p:nvSpPr>
        <p:spPr/>
        <p:txBody>
          <a:bodyPr/>
          <a:lstStyle/>
          <a:p>
            <a:pPr>
              <a:defRPr/>
            </a:pPr>
            <a:fld id="{E8FDAAA0-1903-4C02-9FED-012DEE890318}" type="slidenum">
              <a:rPr lang="en-US" altLang="en-US" smtClean="0"/>
              <a:pPr>
                <a:defRPr/>
              </a:pPr>
              <a:t>28</a:t>
            </a:fld>
            <a:endParaRPr lang="en-US" altLang="en-US"/>
          </a:p>
        </p:txBody>
      </p:sp>
      <p:pic>
        <p:nvPicPr>
          <p:cNvPr id="6" name="Content Placeholder 4" descr="A diagram of a global network&#10;&#10;Description automatically generated with medium confidence">
            <a:extLst>
              <a:ext uri="{FF2B5EF4-FFF2-40B4-BE49-F238E27FC236}">
                <a16:creationId xmlns:a16="http://schemas.microsoft.com/office/drawing/2014/main" id="{51613F1D-E741-9A15-A894-B99A33A5B0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0962" y="1417639"/>
            <a:ext cx="6540038" cy="3840162"/>
          </a:xfrm>
          <a:prstGeom prst="rect">
            <a:avLst/>
          </a:prstGeom>
        </p:spPr>
      </p:pic>
    </p:spTree>
    <p:extLst>
      <p:ext uri="{BB962C8B-B14F-4D97-AF65-F5344CB8AC3E}">
        <p14:creationId xmlns:p14="http://schemas.microsoft.com/office/powerpoint/2010/main" val="9971345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5764-A115-12E0-7C65-C50C45D9225A}"/>
              </a:ext>
            </a:extLst>
          </p:cNvPr>
          <p:cNvSpPr>
            <a:spLocks noGrp="1"/>
          </p:cNvSpPr>
          <p:nvPr>
            <p:ph type="title"/>
          </p:nvPr>
        </p:nvSpPr>
        <p:spPr/>
        <p:txBody>
          <a:bodyPr/>
          <a:lstStyle/>
          <a:p>
            <a:r>
              <a:rPr lang="en-US" dirty="0"/>
              <a:t>Availability of Controlled Medicines for Medical Use</a:t>
            </a:r>
            <a:endParaRPr lang="en-NG" dirty="0"/>
          </a:p>
        </p:txBody>
      </p:sp>
      <p:sp>
        <p:nvSpPr>
          <p:cNvPr id="3" name="Content Placeholder 2">
            <a:extLst>
              <a:ext uri="{FF2B5EF4-FFF2-40B4-BE49-F238E27FC236}">
                <a16:creationId xmlns:a16="http://schemas.microsoft.com/office/drawing/2014/main" id="{7986B77B-47EF-BDA3-7918-EAB99F6E4FED}"/>
              </a:ext>
            </a:extLst>
          </p:cNvPr>
          <p:cNvSpPr>
            <a:spLocks noGrp="1"/>
          </p:cNvSpPr>
          <p:nvPr>
            <p:ph idx="1"/>
          </p:nvPr>
        </p:nvSpPr>
        <p:spPr/>
        <p:txBody>
          <a:bodyPr/>
          <a:lstStyle/>
          <a:p>
            <a:pPr algn="just"/>
            <a:r>
              <a:rPr lang="en-US" sz="2000" kern="0" dirty="0">
                <a:solidFill>
                  <a:srgbClr val="000000"/>
                </a:solidFill>
                <a:ea typeface="Times New Roman" panose="02020603050405020304" pitchFamily="18" charset="0"/>
                <a:cs typeface="Times New Roman" panose="02020603050405020304" pitchFamily="18" charset="0"/>
              </a:rPr>
              <a:t>INCB </a:t>
            </a:r>
            <a:r>
              <a:rPr lang="en-NG" sz="2000" kern="0" dirty="0">
                <a:solidFill>
                  <a:srgbClr val="000000"/>
                </a:solidFill>
                <a:effectLst/>
                <a:ea typeface="Times New Roman" panose="02020603050405020304" pitchFamily="18" charset="0"/>
                <a:cs typeface="Times New Roman" panose="02020603050405020304" pitchFamily="18" charset="0"/>
              </a:rPr>
              <a:t>strives, in cooperation with Governments, to maintain a lasting balance between supply of and demand for </a:t>
            </a:r>
            <a:r>
              <a:rPr lang="en-US" sz="2000" kern="0" dirty="0">
                <a:solidFill>
                  <a:srgbClr val="000000"/>
                </a:solidFill>
                <a:effectLst/>
                <a:ea typeface="Times New Roman" panose="02020603050405020304" pitchFamily="18" charset="0"/>
                <a:cs typeface="Times New Roman" panose="02020603050405020304" pitchFamily="18" charset="0"/>
              </a:rPr>
              <a:t>raw materials needed to manufacture narcotics and other controlled medicines.</a:t>
            </a:r>
          </a:p>
          <a:p>
            <a:pPr algn="just"/>
            <a:r>
              <a:rPr lang="en-US" sz="2000" kern="0" dirty="0">
                <a:solidFill>
                  <a:srgbClr val="000000"/>
                </a:solidFill>
                <a:ea typeface="Times New Roman" panose="02020603050405020304" pitchFamily="18" charset="0"/>
                <a:cs typeface="Times New Roman" panose="02020603050405020304" pitchFamily="18" charset="0"/>
              </a:rPr>
              <a:t>T</a:t>
            </a:r>
            <a:r>
              <a:rPr lang="en-NG" sz="2000" kern="0" dirty="0">
                <a:solidFill>
                  <a:srgbClr val="000000"/>
                </a:solidFill>
                <a:effectLst/>
                <a:ea typeface="Times New Roman" panose="02020603050405020304" pitchFamily="18" charset="0"/>
                <a:cs typeface="Times New Roman" panose="02020603050405020304" pitchFamily="18" charset="0"/>
              </a:rPr>
              <a:t>he amount of opiate raw material available for the manufacturing of narcotic drugs for pain relief is more than sufficient to satisfy the current level of demand as reported by Governments</a:t>
            </a:r>
            <a:r>
              <a:rPr lang="en-US" sz="2000" kern="0" dirty="0">
                <a:solidFill>
                  <a:srgbClr val="000000"/>
                </a:solidFill>
                <a:effectLst/>
                <a:ea typeface="Times New Roman" panose="02020603050405020304" pitchFamily="18" charset="0"/>
                <a:cs typeface="Times New Roman" panose="02020603050405020304" pitchFamily="18" charset="0"/>
              </a:rPr>
              <a:t>.</a:t>
            </a:r>
          </a:p>
          <a:p>
            <a:pPr algn="just"/>
            <a:r>
              <a:rPr lang="en-NG" sz="2000" kern="0" dirty="0">
                <a:solidFill>
                  <a:srgbClr val="000000"/>
                </a:solidFill>
                <a:effectLst/>
                <a:ea typeface="Times New Roman" panose="02020603050405020304" pitchFamily="18" charset="0"/>
                <a:cs typeface="Times New Roman" panose="02020603050405020304" pitchFamily="18" charset="0"/>
              </a:rPr>
              <a:t> </a:t>
            </a:r>
            <a:r>
              <a:rPr lang="en-NG" sz="2000" kern="100" dirty="0">
                <a:effectLst/>
                <a:ea typeface="Calibri" panose="020F0502020204030204" pitchFamily="34" charset="0"/>
                <a:cs typeface="Times New Roman" panose="02020603050405020304" pitchFamily="18" charset="0"/>
              </a:rPr>
              <a:t>Governments and societies are mandated through the International Drug Control Conventions</a:t>
            </a:r>
            <a:r>
              <a:rPr lang="en-US" sz="2000" kern="100" dirty="0">
                <a:effectLst/>
                <a:ea typeface="Calibri" panose="020F0502020204030204" pitchFamily="34" charset="0"/>
                <a:cs typeface="Times New Roman" panose="02020603050405020304" pitchFamily="18" charset="0"/>
              </a:rPr>
              <a:t> </a:t>
            </a:r>
            <a:r>
              <a:rPr lang="en-NG" sz="2000" kern="100" dirty="0">
                <a:effectLst/>
                <a:ea typeface="Calibri" panose="020F0502020204030204" pitchFamily="34" charset="0"/>
                <a:cs typeface="Times New Roman" panose="02020603050405020304" pitchFamily="18" charset="0"/>
              </a:rPr>
              <a:t>to ensure adequacy of controlled medicines, such as narcotic analgesics, </a:t>
            </a:r>
            <a:r>
              <a:rPr lang="en-US" sz="2000" kern="100" dirty="0">
                <a:effectLst/>
                <a:ea typeface="Calibri" panose="020F0502020204030204" pitchFamily="34" charset="0"/>
                <a:cs typeface="Times New Roman" panose="02020603050405020304" pitchFamily="18" charset="0"/>
              </a:rPr>
              <a:t>w</a:t>
            </a:r>
            <a:r>
              <a:rPr lang="en-NG" sz="2000" kern="100" dirty="0" err="1">
                <a:effectLst/>
                <a:ea typeface="Calibri" panose="020F0502020204030204" pitchFamily="34" charset="0"/>
                <a:cs typeface="Times New Roman" panose="02020603050405020304" pitchFamily="18" charset="0"/>
              </a:rPr>
              <a:t>hile</a:t>
            </a:r>
            <a:r>
              <a:rPr lang="en-US" sz="2000" kern="100" dirty="0">
                <a:ea typeface="Calibri" panose="020F0502020204030204" pitchFamily="34" charset="0"/>
                <a:cs typeface="Times New Roman" panose="02020603050405020304" pitchFamily="18" charset="0"/>
              </a:rPr>
              <a:t> </a:t>
            </a:r>
            <a:r>
              <a:rPr lang="en-NG" sz="2000" kern="100" dirty="0">
                <a:effectLst/>
                <a:ea typeface="Calibri" panose="020F0502020204030204" pitchFamily="34" charset="0"/>
                <a:cs typeface="Times New Roman" panose="02020603050405020304" pitchFamily="18" charset="0"/>
              </a:rPr>
              <a:t>establishing procedures aimed at preventing diversion and non-medical use.</a:t>
            </a:r>
          </a:p>
          <a:p>
            <a:endParaRPr lang="en-NG" dirty="0"/>
          </a:p>
        </p:txBody>
      </p:sp>
      <p:sp>
        <p:nvSpPr>
          <p:cNvPr id="4" name="Slide Number Placeholder 3">
            <a:extLst>
              <a:ext uri="{FF2B5EF4-FFF2-40B4-BE49-F238E27FC236}">
                <a16:creationId xmlns:a16="http://schemas.microsoft.com/office/drawing/2014/main" id="{4B0C1D77-4926-7F34-202E-6B55751EE7A1}"/>
              </a:ext>
            </a:extLst>
          </p:cNvPr>
          <p:cNvSpPr>
            <a:spLocks noGrp="1"/>
          </p:cNvSpPr>
          <p:nvPr>
            <p:ph type="sldNum" sz="quarter" idx="12"/>
          </p:nvPr>
        </p:nvSpPr>
        <p:spPr/>
        <p:txBody>
          <a:bodyPr/>
          <a:lstStyle/>
          <a:p>
            <a:fld id="{B99DDA8D-8C14-5042-99AB-A18DAC02EC77}" type="slidenum">
              <a:rPr lang="en-US" altLang="en-US" smtClean="0"/>
              <a:t>29</a:t>
            </a:fld>
            <a:endParaRPr lang="en-US" altLang="en-US"/>
          </a:p>
        </p:txBody>
      </p:sp>
    </p:spTree>
    <p:extLst>
      <p:ext uri="{BB962C8B-B14F-4D97-AF65-F5344CB8AC3E}">
        <p14:creationId xmlns:p14="http://schemas.microsoft.com/office/powerpoint/2010/main" val="22704272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9AC4-A1A6-A3CA-BA55-0ECB192EBF36}"/>
              </a:ext>
            </a:extLst>
          </p:cNvPr>
          <p:cNvSpPr>
            <a:spLocks noGrp="1"/>
          </p:cNvSpPr>
          <p:nvPr>
            <p:ph type="title"/>
          </p:nvPr>
        </p:nvSpPr>
        <p:spPr/>
        <p:txBody>
          <a:bodyPr/>
          <a:lstStyle/>
          <a:p>
            <a:r>
              <a:rPr lang="en-US" dirty="0"/>
              <a:t>Introduction</a:t>
            </a:r>
            <a:br>
              <a:rPr lang="en-US" dirty="0"/>
            </a:br>
            <a:endParaRPr lang="en-NG" dirty="0"/>
          </a:p>
        </p:txBody>
      </p:sp>
      <p:sp>
        <p:nvSpPr>
          <p:cNvPr id="3" name="Content Placeholder 2">
            <a:extLst>
              <a:ext uri="{FF2B5EF4-FFF2-40B4-BE49-F238E27FC236}">
                <a16:creationId xmlns:a16="http://schemas.microsoft.com/office/drawing/2014/main" id="{FCB0811D-F856-9AD5-BB8B-1678BB26A9DF}"/>
              </a:ext>
            </a:extLst>
          </p:cNvPr>
          <p:cNvSpPr>
            <a:spLocks noGrp="1"/>
          </p:cNvSpPr>
          <p:nvPr>
            <p:ph idx="1"/>
          </p:nvPr>
        </p:nvSpPr>
        <p:spPr/>
        <p:txBody>
          <a:bodyPr/>
          <a:lstStyle/>
          <a:p>
            <a:pPr algn="just"/>
            <a:r>
              <a:rPr lang="en-NG" sz="2000" kern="100" dirty="0">
                <a:effectLst/>
                <a:latin typeface="Calibri" panose="020F0502020204030204" pitchFamily="34" charset="0"/>
                <a:ea typeface="Calibri" panose="020F0502020204030204" pitchFamily="34" charset="0"/>
                <a:cs typeface="Times New Roman" panose="02020603050405020304" pitchFamily="18" charset="0"/>
              </a:rPr>
              <a:t>Pain is the most common symptom that requires medicines, and therefore </a:t>
            </a:r>
            <a:r>
              <a:rPr lang="en-US" sz="2000" kern="100" dirty="0">
                <a:latin typeface="Calibri" panose="020F0502020204030204" pitchFamily="34" charset="0"/>
                <a:ea typeface="Calibri" panose="020F0502020204030204" pitchFamily="34" charset="0"/>
                <a:cs typeface="Times New Roman" panose="02020603050405020304" pitchFamily="18" charset="0"/>
              </a:rPr>
              <a:t>controlled</a:t>
            </a:r>
            <a:r>
              <a:rPr lang="en-NG" sz="2000" kern="100" dirty="0">
                <a:effectLst/>
                <a:latin typeface="Calibri" panose="020F0502020204030204" pitchFamily="34" charset="0"/>
                <a:ea typeface="Calibri" panose="020F0502020204030204" pitchFamily="34" charset="0"/>
                <a:cs typeface="Times New Roman" panose="02020603050405020304" pitchFamily="18" charset="0"/>
              </a:rPr>
              <a:t> medicines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particularly the internationally controlled essential medicines </a:t>
            </a:r>
            <a:r>
              <a:rPr lang="en-NG" sz="2000" kern="100" dirty="0">
                <a:effectLst/>
                <a:latin typeface="Calibri" panose="020F0502020204030204" pitchFamily="34" charset="0"/>
                <a:ea typeface="Calibri" panose="020F0502020204030204" pitchFamily="34" charset="0"/>
                <a:cs typeface="Times New Roman" panose="02020603050405020304" pitchFamily="18" charset="0"/>
              </a:rPr>
              <a:t>command great attention as a means of reducing sufferings.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NG" sz="2000" kern="100" dirty="0">
                <a:effectLst/>
                <a:latin typeface="Calibri" panose="020F0502020204030204" pitchFamily="34" charset="0"/>
                <a:ea typeface="Calibri" panose="020F0502020204030204" pitchFamily="34" charset="0"/>
                <a:cs typeface="Times New Roman" panose="02020603050405020304" pitchFamily="18" charset="0"/>
              </a:rPr>
              <a:t>The World Health Organization (WHO) provides a universal essential medicines list that includes the medications considered to be most effective and safe to meet the most important needs in a health system.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NG" sz="2000" kern="100" dirty="0">
                <a:effectLst/>
                <a:latin typeface="Calibri" panose="020F0502020204030204" pitchFamily="34" charset="0"/>
                <a:ea typeface="Calibri" panose="020F0502020204030204" pitchFamily="34" charset="0"/>
                <a:cs typeface="Times New Roman" panose="02020603050405020304" pitchFamily="18" charset="0"/>
              </a:rPr>
              <a:t>Controlled medicines are made available for use in healthcare systems within a regulated environment. Regulations in the handling of controlled medicines are to ensure responsible access which ultimately promotes public health</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NG"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97966A08-0D2A-C881-922C-07E3C676FAF5}"/>
              </a:ext>
            </a:extLst>
          </p:cNvPr>
          <p:cNvSpPr>
            <a:spLocks noGrp="1"/>
          </p:cNvSpPr>
          <p:nvPr>
            <p:ph type="sldNum" sz="quarter" idx="12"/>
          </p:nvPr>
        </p:nvSpPr>
        <p:spPr/>
        <p:txBody>
          <a:bodyPr/>
          <a:lstStyle/>
          <a:p>
            <a:fld id="{B99DDA8D-8C14-5042-99AB-A18DAC02EC77}" type="slidenum">
              <a:rPr lang="en-US" altLang="en-US" smtClean="0"/>
              <a:t>3</a:t>
            </a:fld>
            <a:endParaRPr lang="en-US" altLang="en-US"/>
          </a:p>
        </p:txBody>
      </p:sp>
    </p:spTree>
    <p:extLst>
      <p:ext uri="{BB962C8B-B14F-4D97-AF65-F5344CB8AC3E}">
        <p14:creationId xmlns:p14="http://schemas.microsoft.com/office/powerpoint/2010/main" val="7113209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68E-C7A7-263D-277E-217ACFF033B7}"/>
              </a:ext>
            </a:extLst>
          </p:cNvPr>
          <p:cNvSpPr>
            <a:spLocks noGrp="1"/>
          </p:cNvSpPr>
          <p:nvPr>
            <p:ph type="title"/>
          </p:nvPr>
        </p:nvSpPr>
        <p:spPr/>
        <p:txBody>
          <a:bodyPr/>
          <a:lstStyle/>
          <a:p>
            <a:r>
              <a:rPr lang="en-US" sz="3600" dirty="0"/>
              <a:t>BARRIERS TO ACCESS TO CONTROLLED MEDICINES</a:t>
            </a:r>
            <a:endParaRPr lang="en-NG" sz="3600" dirty="0"/>
          </a:p>
        </p:txBody>
      </p:sp>
      <p:sp>
        <p:nvSpPr>
          <p:cNvPr id="3" name="Content Placeholder 2">
            <a:extLst>
              <a:ext uri="{FF2B5EF4-FFF2-40B4-BE49-F238E27FC236}">
                <a16:creationId xmlns:a16="http://schemas.microsoft.com/office/drawing/2014/main" id="{B4898F0B-F5D5-A6E5-F987-BD8CA25724EF}"/>
              </a:ext>
            </a:extLst>
          </p:cNvPr>
          <p:cNvSpPr>
            <a:spLocks noGrp="1"/>
          </p:cNvSpPr>
          <p:nvPr>
            <p:ph idx="1"/>
          </p:nvPr>
        </p:nvSpPr>
        <p:spPr/>
        <p:txBody>
          <a:bodyPr/>
          <a:lstStyle/>
          <a:p>
            <a:pPr algn="just"/>
            <a:r>
              <a:rPr lang="en-US" sz="2000" b="0" i="0" dirty="0">
                <a:solidFill>
                  <a:srgbClr val="2E2E2E"/>
                </a:solidFill>
                <a:effectLst/>
                <a:latin typeface="ElsevierGulliver"/>
              </a:rPr>
              <a:t>Ooms et al. 2023, did a  scoping review aimed at identifying the barriers to accessing Internationally Controlled Essential Medicines  (ICEMs) across all relevant healthcare fields in Sub-Saharan Africa (SSA).</a:t>
            </a:r>
          </a:p>
          <a:p>
            <a:pPr algn="just"/>
            <a:r>
              <a:rPr lang="en-US" sz="2000" dirty="0">
                <a:solidFill>
                  <a:srgbClr val="2E2E2E"/>
                </a:solidFill>
                <a:latin typeface="ElsevierGulliver"/>
              </a:rPr>
              <a:t>The following were the highlights</a:t>
            </a:r>
          </a:p>
          <a:p>
            <a:pPr algn="just">
              <a:buFont typeface="Arial" panose="020B0604020202020204" pitchFamily="34" charset="0"/>
              <a:buChar char="•"/>
            </a:pPr>
            <a:r>
              <a:rPr lang="en-US" sz="2000" b="0" i="0" dirty="0">
                <a:solidFill>
                  <a:srgbClr val="2E2E2E"/>
                </a:solidFill>
                <a:effectLst/>
                <a:latin typeface="ElsevierGulliver"/>
              </a:rPr>
              <a:t>Lack of knowledge of the public and health workers on controlled medicines.</a:t>
            </a:r>
          </a:p>
          <a:p>
            <a:pPr algn="just">
              <a:buFont typeface="Arial" panose="020B0604020202020204" pitchFamily="34" charset="0"/>
              <a:buChar char="•"/>
            </a:pPr>
            <a:r>
              <a:rPr lang="en-US" sz="2000" b="0" i="0" dirty="0">
                <a:solidFill>
                  <a:srgbClr val="2E2E2E"/>
                </a:solidFill>
                <a:effectLst/>
                <a:latin typeface="ElsevierGulliver"/>
              </a:rPr>
              <a:t>Low availability, stockouts and unaffordability of the medicines were common.</a:t>
            </a:r>
          </a:p>
          <a:p>
            <a:pPr algn="just">
              <a:buFont typeface="Arial" panose="020B0604020202020204" pitchFamily="34" charset="0"/>
              <a:buChar char="•"/>
            </a:pPr>
            <a:r>
              <a:rPr lang="en-US" sz="2000" b="0" i="0" dirty="0">
                <a:solidFill>
                  <a:srgbClr val="2E2E2E"/>
                </a:solidFill>
                <a:effectLst/>
                <a:latin typeface="ElsevierGulliver"/>
              </a:rPr>
              <a:t>Lacking quantification systems and cumbersome procurement processes hamper access.</a:t>
            </a:r>
          </a:p>
          <a:p>
            <a:pPr algn="just">
              <a:buFont typeface="Arial" panose="020B0604020202020204" pitchFamily="34" charset="0"/>
              <a:buChar char="•"/>
            </a:pPr>
            <a:r>
              <a:rPr lang="en-US" sz="2000" b="0" i="0" dirty="0">
                <a:solidFill>
                  <a:srgbClr val="2E2E2E"/>
                </a:solidFill>
                <a:effectLst/>
                <a:latin typeface="ElsevierGulliver"/>
              </a:rPr>
              <a:t>Strict national laws lead to overly restrictive prescription practices.</a:t>
            </a:r>
          </a:p>
          <a:p>
            <a:endParaRPr lang="en-NG" dirty="0"/>
          </a:p>
        </p:txBody>
      </p:sp>
      <p:sp>
        <p:nvSpPr>
          <p:cNvPr id="4" name="Slide Number Placeholder 3">
            <a:extLst>
              <a:ext uri="{FF2B5EF4-FFF2-40B4-BE49-F238E27FC236}">
                <a16:creationId xmlns:a16="http://schemas.microsoft.com/office/drawing/2014/main" id="{D543DE76-D58D-973C-95F4-AB1CFC403F6E}"/>
              </a:ext>
            </a:extLst>
          </p:cNvPr>
          <p:cNvSpPr>
            <a:spLocks noGrp="1"/>
          </p:cNvSpPr>
          <p:nvPr>
            <p:ph type="sldNum" sz="quarter" idx="12"/>
          </p:nvPr>
        </p:nvSpPr>
        <p:spPr/>
        <p:txBody>
          <a:bodyPr/>
          <a:lstStyle/>
          <a:p>
            <a:fld id="{B99DDA8D-8C14-5042-99AB-A18DAC02EC77}" type="slidenum">
              <a:rPr lang="en-US" altLang="en-US" smtClean="0"/>
              <a:t>30</a:t>
            </a:fld>
            <a:endParaRPr lang="en-US" altLang="en-US"/>
          </a:p>
        </p:txBody>
      </p:sp>
    </p:spTree>
    <p:extLst>
      <p:ext uri="{BB962C8B-B14F-4D97-AF65-F5344CB8AC3E}">
        <p14:creationId xmlns:p14="http://schemas.microsoft.com/office/powerpoint/2010/main" val="9740810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F8550-5BB1-36FA-1924-34F376694A64}"/>
              </a:ext>
            </a:extLst>
          </p:cNvPr>
          <p:cNvSpPr>
            <a:spLocks noGrp="1"/>
          </p:cNvSpPr>
          <p:nvPr>
            <p:ph type="sldNum" sz="quarter" idx="12"/>
          </p:nvPr>
        </p:nvSpPr>
        <p:spPr/>
        <p:txBody>
          <a:bodyPr/>
          <a:lstStyle/>
          <a:p>
            <a:fld id="{259A5F4F-B6D5-C44F-B89A-5D4F471BDB69}" type="slidenum">
              <a:rPr lang="en-US" altLang="en-US" smtClean="0"/>
              <a:t>31</a:t>
            </a:fld>
            <a:endParaRPr lang="en-US" altLang="en-US"/>
          </a:p>
        </p:txBody>
      </p:sp>
      <p:pic>
        <p:nvPicPr>
          <p:cNvPr id="3" name="Picture 2" descr="A diagram of health service level&#10;&#10;Description automatically generated">
            <a:extLst>
              <a:ext uri="{FF2B5EF4-FFF2-40B4-BE49-F238E27FC236}">
                <a16:creationId xmlns:a16="http://schemas.microsoft.com/office/drawing/2014/main" id="{E099F47B-537D-15DB-6E51-0810C645F3B9}"/>
              </a:ext>
            </a:extLst>
          </p:cNvPr>
          <p:cNvPicPr>
            <a:picLocks noChangeAspect="1"/>
          </p:cNvPicPr>
          <p:nvPr/>
        </p:nvPicPr>
        <p:blipFill>
          <a:blip r:embed="rId2"/>
          <a:stretch>
            <a:fillRect/>
          </a:stretch>
        </p:blipFill>
        <p:spPr>
          <a:xfrm>
            <a:off x="1752600" y="636969"/>
            <a:ext cx="5731510" cy="4697032"/>
          </a:xfrm>
          <a:prstGeom prst="rect">
            <a:avLst/>
          </a:prstGeom>
        </p:spPr>
      </p:pic>
      <p:sp>
        <p:nvSpPr>
          <p:cNvPr id="4" name="Rectangle 3">
            <a:extLst>
              <a:ext uri="{FF2B5EF4-FFF2-40B4-BE49-F238E27FC236}">
                <a16:creationId xmlns:a16="http://schemas.microsoft.com/office/drawing/2014/main" id="{EDED9409-F536-DCC0-9743-CDB58C71BCED}"/>
              </a:ext>
            </a:extLst>
          </p:cNvPr>
          <p:cNvSpPr/>
          <p:nvPr/>
        </p:nvSpPr>
        <p:spPr>
          <a:xfrm>
            <a:off x="1706244" y="3276600"/>
            <a:ext cx="1265555"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Ooms et al., 2023</a:t>
            </a:r>
            <a:endParaRPr lang="en-N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FA2E9922-3E5F-4CCA-DFCA-567CFE4E52AB}"/>
                  </a:ext>
                </a:extLst>
              </p14:cNvPr>
              <p14:cNvContentPartPr/>
              <p14:nvPr/>
            </p14:nvContentPartPr>
            <p14:xfrm>
              <a:off x="6054480" y="765642"/>
              <a:ext cx="1547640" cy="1090800"/>
            </p14:xfrm>
          </p:contentPart>
        </mc:Choice>
        <mc:Fallback xmlns="">
          <p:pic>
            <p:nvPicPr>
              <p:cNvPr id="12" name="Ink 11">
                <a:extLst>
                  <a:ext uri="{FF2B5EF4-FFF2-40B4-BE49-F238E27FC236}">
                    <a16:creationId xmlns:a16="http://schemas.microsoft.com/office/drawing/2014/main" id="{FA2E9922-3E5F-4CCA-DFCA-567CFE4E52AB}"/>
                  </a:ext>
                </a:extLst>
              </p:cNvPr>
              <p:cNvPicPr/>
              <p:nvPr/>
            </p:nvPicPr>
            <p:blipFill>
              <a:blip r:embed="rId4"/>
              <a:stretch>
                <a:fillRect/>
              </a:stretch>
            </p:blipFill>
            <p:spPr>
              <a:xfrm>
                <a:off x="6045480" y="756642"/>
                <a:ext cx="1565280" cy="110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EDF744AC-C314-8EEA-C4AC-AC5803B50496}"/>
                  </a:ext>
                </a:extLst>
              </p14:cNvPr>
              <p14:cNvContentPartPr/>
              <p14:nvPr/>
            </p14:nvContentPartPr>
            <p14:xfrm>
              <a:off x="3230655" y="3776982"/>
              <a:ext cx="1532880" cy="961560"/>
            </p14:xfrm>
          </p:contentPart>
        </mc:Choice>
        <mc:Fallback xmlns="">
          <p:pic>
            <p:nvPicPr>
              <p:cNvPr id="15" name="Ink 14">
                <a:extLst>
                  <a:ext uri="{FF2B5EF4-FFF2-40B4-BE49-F238E27FC236}">
                    <a16:creationId xmlns:a16="http://schemas.microsoft.com/office/drawing/2014/main" id="{EDF744AC-C314-8EEA-C4AC-AC5803B50496}"/>
                  </a:ext>
                </a:extLst>
              </p:cNvPr>
              <p:cNvPicPr/>
              <p:nvPr/>
            </p:nvPicPr>
            <p:blipFill>
              <a:blip r:embed="rId6"/>
              <a:stretch>
                <a:fillRect/>
              </a:stretch>
            </p:blipFill>
            <p:spPr>
              <a:xfrm>
                <a:off x="3221655" y="3767982"/>
                <a:ext cx="155052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85A5882-B741-773F-B804-24A473FA3392}"/>
                  </a:ext>
                </a:extLst>
              </p14:cNvPr>
              <p14:cNvContentPartPr/>
              <p14:nvPr/>
            </p14:nvContentPartPr>
            <p14:xfrm>
              <a:off x="5799975" y="4886142"/>
              <a:ext cx="360" cy="360"/>
            </p14:xfrm>
          </p:contentPart>
        </mc:Choice>
        <mc:Fallback xmlns="">
          <p:pic>
            <p:nvPicPr>
              <p:cNvPr id="16" name="Ink 15">
                <a:extLst>
                  <a:ext uri="{FF2B5EF4-FFF2-40B4-BE49-F238E27FC236}">
                    <a16:creationId xmlns:a16="http://schemas.microsoft.com/office/drawing/2014/main" id="{985A5882-B741-773F-B804-24A473FA3392}"/>
                  </a:ext>
                </a:extLst>
              </p:cNvPr>
              <p:cNvPicPr/>
              <p:nvPr/>
            </p:nvPicPr>
            <p:blipFill>
              <a:blip r:embed="rId8"/>
              <a:stretch>
                <a:fillRect/>
              </a:stretch>
            </p:blipFill>
            <p:spPr>
              <a:xfrm>
                <a:off x="5791335" y="4877142"/>
                <a:ext cx="18000" cy="18000"/>
              </a:xfrm>
              <a:prstGeom prst="rect">
                <a:avLst/>
              </a:prstGeom>
            </p:spPr>
          </p:pic>
        </mc:Fallback>
      </mc:AlternateContent>
      <p:grpSp>
        <p:nvGrpSpPr>
          <p:cNvPr id="23" name="Group 22">
            <a:extLst>
              <a:ext uri="{FF2B5EF4-FFF2-40B4-BE49-F238E27FC236}">
                <a16:creationId xmlns:a16="http://schemas.microsoft.com/office/drawing/2014/main" id="{20795E6B-B0BE-8C6E-E39C-48B3CBF8B33A}"/>
              </a:ext>
            </a:extLst>
          </p:cNvPr>
          <p:cNvGrpSpPr/>
          <p:nvPr/>
        </p:nvGrpSpPr>
        <p:grpSpPr>
          <a:xfrm>
            <a:off x="748095" y="3075342"/>
            <a:ext cx="360" cy="360"/>
            <a:chOff x="748095" y="3075342"/>
            <a:chExt cx="360" cy="360"/>
          </a:xfrm>
        </p:grpSpPr>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45C7B776-5639-4B31-58AB-BBEF8FF9149B}"/>
                    </a:ext>
                  </a:extLst>
                </p14:cNvPr>
                <p14:cNvContentPartPr/>
                <p14:nvPr/>
              </p14:nvContentPartPr>
              <p14:xfrm>
                <a:off x="748095" y="3075342"/>
                <a:ext cx="360" cy="360"/>
              </p14:xfrm>
            </p:contentPart>
          </mc:Choice>
          <mc:Fallback xmlns="">
            <p:pic>
              <p:nvPicPr>
                <p:cNvPr id="21" name="Ink 20">
                  <a:extLst>
                    <a:ext uri="{FF2B5EF4-FFF2-40B4-BE49-F238E27FC236}">
                      <a16:creationId xmlns:a16="http://schemas.microsoft.com/office/drawing/2014/main" id="{45C7B776-5639-4B31-58AB-BBEF8FF9149B}"/>
                    </a:ext>
                  </a:extLst>
                </p:cNvPr>
                <p:cNvPicPr/>
                <p:nvPr/>
              </p:nvPicPr>
              <p:blipFill>
                <a:blip r:embed="rId10"/>
                <a:stretch>
                  <a:fillRect/>
                </a:stretch>
              </p:blipFill>
              <p:spPr>
                <a:xfrm>
                  <a:off x="739095" y="30667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F100EA67-C14B-7938-EEC1-B9A27D765E70}"/>
                    </a:ext>
                  </a:extLst>
                </p14:cNvPr>
                <p14:cNvContentPartPr/>
                <p14:nvPr/>
              </p14:nvContentPartPr>
              <p14:xfrm>
                <a:off x="748095" y="3075342"/>
                <a:ext cx="360" cy="360"/>
              </p14:xfrm>
            </p:contentPart>
          </mc:Choice>
          <mc:Fallback xmlns="">
            <p:pic>
              <p:nvPicPr>
                <p:cNvPr id="22" name="Ink 21">
                  <a:extLst>
                    <a:ext uri="{FF2B5EF4-FFF2-40B4-BE49-F238E27FC236}">
                      <a16:creationId xmlns:a16="http://schemas.microsoft.com/office/drawing/2014/main" id="{F100EA67-C14B-7938-EEC1-B9A27D765E70}"/>
                    </a:ext>
                  </a:extLst>
                </p:cNvPr>
                <p:cNvPicPr/>
                <p:nvPr/>
              </p:nvPicPr>
              <p:blipFill>
                <a:blip r:embed="rId10"/>
                <a:stretch>
                  <a:fillRect/>
                </a:stretch>
              </p:blipFill>
              <p:spPr>
                <a:xfrm>
                  <a:off x="739095" y="306670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A9E6797D-039D-BD02-62DA-DF859E6C2074}"/>
                  </a:ext>
                </a:extLst>
              </p14:cNvPr>
              <p14:cNvContentPartPr/>
              <p14:nvPr/>
            </p14:nvContentPartPr>
            <p14:xfrm>
              <a:off x="-508305" y="2770422"/>
              <a:ext cx="360" cy="360"/>
            </p14:xfrm>
          </p:contentPart>
        </mc:Choice>
        <mc:Fallback xmlns="">
          <p:pic>
            <p:nvPicPr>
              <p:cNvPr id="24" name="Ink 23">
                <a:extLst>
                  <a:ext uri="{FF2B5EF4-FFF2-40B4-BE49-F238E27FC236}">
                    <a16:creationId xmlns:a16="http://schemas.microsoft.com/office/drawing/2014/main" id="{A9E6797D-039D-BD02-62DA-DF859E6C2074}"/>
                  </a:ext>
                </a:extLst>
              </p:cNvPr>
              <p:cNvPicPr/>
              <p:nvPr/>
            </p:nvPicPr>
            <p:blipFill>
              <a:blip r:embed="rId10"/>
              <a:stretch>
                <a:fillRect/>
              </a:stretch>
            </p:blipFill>
            <p:spPr>
              <a:xfrm>
                <a:off x="-516945" y="27617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46850F29-0036-4CE2-7942-C9A8F7EB6A7E}"/>
                  </a:ext>
                </a:extLst>
              </p14:cNvPr>
              <p14:cNvContentPartPr/>
              <p14:nvPr/>
            </p14:nvContentPartPr>
            <p14:xfrm>
              <a:off x="-508305" y="2770422"/>
              <a:ext cx="360" cy="360"/>
            </p14:xfrm>
          </p:contentPart>
        </mc:Choice>
        <mc:Fallback xmlns="">
          <p:pic>
            <p:nvPicPr>
              <p:cNvPr id="25" name="Ink 24">
                <a:extLst>
                  <a:ext uri="{FF2B5EF4-FFF2-40B4-BE49-F238E27FC236}">
                    <a16:creationId xmlns:a16="http://schemas.microsoft.com/office/drawing/2014/main" id="{46850F29-0036-4CE2-7942-C9A8F7EB6A7E}"/>
                  </a:ext>
                </a:extLst>
              </p:cNvPr>
              <p:cNvPicPr/>
              <p:nvPr/>
            </p:nvPicPr>
            <p:blipFill>
              <a:blip r:embed="rId10"/>
              <a:stretch>
                <a:fillRect/>
              </a:stretch>
            </p:blipFill>
            <p:spPr>
              <a:xfrm>
                <a:off x="-516945" y="27617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5F06D509-8B5B-A6E3-CD2F-6065D39E4FFD}"/>
                  </a:ext>
                </a:extLst>
              </p14:cNvPr>
              <p14:cNvContentPartPr/>
              <p14:nvPr/>
            </p14:nvContentPartPr>
            <p14:xfrm>
              <a:off x="5083344" y="2001456"/>
              <a:ext cx="2307240" cy="1318680"/>
            </p14:xfrm>
          </p:contentPart>
        </mc:Choice>
        <mc:Fallback xmlns="">
          <p:pic>
            <p:nvPicPr>
              <p:cNvPr id="26" name="Ink 25">
                <a:extLst>
                  <a:ext uri="{FF2B5EF4-FFF2-40B4-BE49-F238E27FC236}">
                    <a16:creationId xmlns:a16="http://schemas.microsoft.com/office/drawing/2014/main" id="{5F06D509-8B5B-A6E3-CD2F-6065D39E4FFD}"/>
                  </a:ext>
                </a:extLst>
              </p:cNvPr>
              <p:cNvPicPr/>
              <p:nvPr/>
            </p:nvPicPr>
            <p:blipFill>
              <a:blip r:embed="rId15"/>
              <a:stretch>
                <a:fillRect/>
              </a:stretch>
            </p:blipFill>
            <p:spPr>
              <a:xfrm>
                <a:off x="5074704" y="1992816"/>
                <a:ext cx="2324880" cy="1336320"/>
              </a:xfrm>
              <a:prstGeom prst="rect">
                <a:avLst/>
              </a:prstGeom>
            </p:spPr>
          </p:pic>
        </mc:Fallback>
      </mc:AlternateContent>
    </p:spTree>
    <p:extLst>
      <p:ext uri="{BB962C8B-B14F-4D97-AF65-F5344CB8AC3E}">
        <p14:creationId xmlns:p14="http://schemas.microsoft.com/office/powerpoint/2010/main" val="12957885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C052-5A07-6256-D38F-02AC2A39A317}"/>
              </a:ext>
            </a:extLst>
          </p:cNvPr>
          <p:cNvSpPr>
            <a:spLocks noGrp="1"/>
          </p:cNvSpPr>
          <p:nvPr>
            <p:ph type="title"/>
          </p:nvPr>
        </p:nvSpPr>
        <p:spPr/>
        <p:txBody>
          <a:bodyPr/>
          <a:lstStyle/>
          <a:p>
            <a:r>
              <a:rPr lang="en-US" sz="4400" dirty="0"/>
              <a:t>BARRIERS TO ACCESS TO CONTROLLED MEDICINES</a:t>
            </a:r>
            <a:endParaRPr lang="en-NG" dirty="0"/>
          </a:p>
        </p:txBody>
      </p:sp>
      <p:sp>
        <p:nvSpPr>
          <p:cNvPr id="3" name="Content Placeholder 2">
            <a:extLst>
              <a:ext uri="{FF2B5EF4-FFF2-40B4-BE49-F238E27FC236}">
                <a16:creationId xmlns:a16="http://schemas.microsoft.com/office/drawing/2014/main" id="{2BB0D48D-FF2E-6ED1-5004-4639CF6B82C7}"/>
              </a:ext>
            </a:extLst>
          </p:cNvPr>
          <p:cNvSpPr>
            <a:spLocks noGrp="1"/>
          </p:cNvSpPr>
          <p:nvPr>
            <p:ph idx="1"/>
          </p:nvPr>
        </p:nvSpPr>
        <p:spPr/>
        <p:txBody>
          <a:bodyPr/>
          <a:lstStyle/>
          <a:p>
            <a:r>
              <a:rPr lang="en-US" sz="2000" b="1" dirty="0"/>
              <a:t>From the Nigerian Pharma Industry, the following may be deduced</a:t>
            </a:r>
          </a:p>
          <a:p>
            <a:r>
              <a:rPr lang="en-US" sz="1600" dirty="0"/>
              <a:t>Lack of interest from pharmaceutical companies in registering, manufacturing and distributing ICEMs</a:t>
            </a:r>
          </a:p>
          <a:p>
            <a:r>
              <a:rPr lang="en-US" sz="1600" dirty="0"/>
              <a:t>Lack of proper narcotic quantification to meet INCB requirement of estimating annual needs</a:t>
            </a:r>
          </a:p>
          <a:p>
            <a:r>
              <a:rPr lang="en-US" sz="1600" dirty="0"/>
              <a:t>Lack of palliative care integrated into mainstream health care system</a:t>
            </a:r>
          </a:p>
          <a:p>
            <a:r>
              <a:rPr lang="en-US" sz="1600" dirty="0"/>
              <a:t>Over-reliance on importation.</a:t>
            </a:r>
          </a:p>
          <a:p>
            <a:r>
              <a:rPr lang="en-US" sz="1600" dirty="0"/>
              <a:t>More than 90% of controlled medicines are imported. Only 3 companies produce injectable pentazocine. About 12% oral tramadol is produced locally . All injectable tramadol is imported</a:t>
            </a:r>
          </a:p>
          <a:p>
            <a:r>
              <a:rPr lang="en-US" sz="1600" dirty="0"/>
              <a:t>Profit-driven rather than patient-care driven.</a:t>
            </a:r>
          </a:p>
          <a:p>
            <a:r>
              <a:rPr lang="en-US" sz="1600" dirty="0"/>
              <a:t>Influence of the open-markets in Nigeria, where non-pharmacists (particularly holders of PPVL) sell virtually all categories of drugs including narcotics and controlled substances.</a:t>
            </a:r>
            <a:endParaRPr lang="en-NG" sz="1600" dirty="0"/>
          </a:p>
          <a:p>
            <a:endParaRPr lang="en-US" sz="1600" dirty="0"/>
          </a:p>
          <a:p>
            <a:endParaRPr lang="en-NG" dirty="0"/>
          </a:p>
        </p:txBody>
      </p:sp>
      <p:sp>
        <p:nvSpPr>
          <p:cNvPr id="4" name="Slide Number Placeholder 3">
            <a:extLst>
              <a:ext uri="{FF2B5EF4-FFF2-40B4-BE49-F238E27FC236}">
                <a16:creationId xmlns:a16="http://schemas.microsoft.com/office/drawing/2014/main" id="{74696775-DEDE-A3DE-B3E5-69DA1CEAB899}"/>
              </a:ext>
            </a:extLst>
          </p:cNvPr>
          <p:cNvSpPr>
            <a:spLocks noGrp="1"/>
          </p:cNvSpPr>
          <p:nvPr>
            <p:ph type="sldNum" sz="quarter" idx="12"/>
          </p:nvPr>
        </p:nvSpPr>
        <p:spPr/>
        <p:txBody>
          <a:bodyPr/>
          <a:lstStyle/>
          <a:p>
            <a:fld id="{B99DDA8D-8C14-5042-99AB-A18DAC02EC77}" type="slidenum">
              <a:rPr lang="en-US" altLang="en-US" smtClean="0"/>
              <a:t>32</a:t>
            </a:fld>
            <a:endParaRPr lang="en-US" altLang="en-US"/>
          </a:p>
        </p:txBody>
      </p:sp>
    </p:spTree>
    <p:extLst>
      <p:ext uri="{BB962C8B-B14F-4D97-AF65-F5344CB8AC3E}">
        <p14:creationId xmlns:p14="http://schemas.microsoft.com/office/powerpoint/2010/main" val="35764832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313E-3509-547B-BB36-E9A3BD654C35}"/>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6" name="Text Placeholder 5">
            <a:extLst>
              <a:ext uri="{FF2B5EF4-FFF2-40B4-BE49-F238E27FC236}">
                <a16:creationId xmlns:a16="http://schemas.microsoft.com/office/drawing/2014/main" id="{298D5A06-DE23-A894-A826-8A7A29BFB321}"/>
              </a:ext>
            </a:extLst>
          </p:cNvPr>
          <p:cNvSpPr>
            <a:spLocks noGrp="1"/>
          </p:cNvSpPr>
          <p:nvPr>
            <p:ph type="body" idx="1"/>
          </p:nvPr>
        </p:nvSpPr>
        <p:spPr>
          <a:xfrm>
            <a:off x="457200" y="1417638"/>
            <a:ext cx="4040188" cy="1020762"/>
          </a:xfrm>
        </p:spPr>
        <p:txBody>
          <a:bodyPr/>
          <a:lstStyle/>
          <a:p>
            <a:r>
              <a:rPr lang="en-US" sz="1400" dirty="0"/>
              <a:t>Core Areas: increasing access to and availability of controlled medicines requires the integration of actions within three “core areas”</a:t>
            </a:r>
            <a:endParaRPr lang="en-NG" sz="1400" dirty="0"/>
          </a:p>
        </p:txBody>
      </p:sp>
      <p:graphicFrame>
        <p:nvGraphicFramePr>
          <p:cNvPr id="12" name="Content Placeholder 11">
            <a:extLst>
              <a:ext uri="{FF2B5EF4-FFF2-40B4-BE49-F238E27FC236}">
                <a16:creationId xmlns:a16="http://schemas.microsoft.com/office/drawing/2014/main" id="{51498AA6-86C1-BF47-F366-29A273719C8F}"/>
              </a:ext>
            </a:extLst>
          </p:cNvPr>
          <p:cNvGraphicFramePr>
            <a:graphicFrameLocks noGrp="1"/>
          </p:cNvGraphicFramePr>
          <p:nvPr>
            <p:ph sz="half" idx="2"/>
            <p:extLst>
              <p:ext uri="{D42A27DB-BD31-4B8C-83A1-F6EECF244321}">
                <p14:modId xmlns:p14="http://schemas.microsoft.com/office/powerpoint/2010/main" val="339022229"/>
              </p:ext>
            </p:extLst>
          </p:nvPr>
        </p:nvGraphicFramePr>
        <p:xfrm>
          <a:off x="457200" y="2590800"/>
          <a:ext cx="38862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2A8DD8CE-AC43-579E-D10B-0B9E9EA6A461}"/>
              </a:ext>
            </a:extLst>
          </p:cNvPr>
          <p:cNvSpPr>
            <a:spLocks noGrp="1"/>
          </p:cNvSpPr>
          <p:nvPr>
            <p:ph type="body" sz="quarter" idx="3"/>
          </p:nvPr>
        </p:nvSpPr>
        <p:spPr/>
        <p:txBody>
          <a:bodyPr/>
          <a:lstStyle/>
          <a:p>
            <a:r>
              <a:rPr lang="en-US" sz="1100" dirty="0"/>
              <a:t>Cross-cutting themes are aspects of the 3 core areas that overlap or that tie the issues together. These themes are crucial to identify actions and strategies within the core areas</a:t>
            </a:r>
            <a:endParaRPr lang="en-NG" sz="1100" dirty="0"/>
          </a:p>
        </p:txBody>
      </p:sp>
      <p:graphicFrame>
        <p:nvGraphicFramePr>
          <p:cNvPr id="13" name="Content Placeholder 12">
            <a:extLst>
              <a:ext uri="{FF2B5EF4-FFF2-40B4-BE49-F238E27FC236}">
                <a16:creationId xmlns:a16="http://schemas.microsoft.com/office/drawing/2014/main" id="{CD48A1F8-8E36-DB9E-7CFE-009AA8DF9CAE}"/>
              </a:ext>
            </a:extLst>
          </p:cNvPr>
          <p:cNvGraphicFramePr>
            <a:graphicFrameLocks noGrp="1"/>
          </p:cNvGraphicFramePr>
          <p:nvPr>
            <p:ph sz="quarter" idx="4"/>
            <p:extLst>
              <p:ext uri="{D42A27DB-BD31-4B8C-83A1-F6EECF244321}">
                <p14:modId xmlns:p14="http://schemas.microsoft.com/office/powerpoint/2010/main" val="1406732506"/>
              </p:ext>
            </p:extLst>
          </p:nvPr>
        </p:nvGraphicFramePr>
        <p:xfrm>
          <a:off x="4645025" y="2174875"/>
          <a:ext cx="4041775" cy="3235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1037C6AF-693A-FC8D-29DE-BF0250EEC31B}"/>
              </a:ext>
            </a:extLst>
          </p:cNvPr>
          <p:cNvSpPr>
            <a:spLocks noGrp="1"/>
          </p:cNvSpPr>
          <p:nvPr>
            <p:ph type="sldNum" sz="quarter" idx="12"/>
          </p:nvPr>
        </p:nvSpPr>
        <p:spPr/>
        <p:txBody>
          <a:bodyPr/>
          <a:lstStyle/>
          <a:p>
            <a:fld id="{B99DDA8D-8C14-5042-99AB-A18DAC02EC77}" type="slidenum">
              <a:rPr lang="en-US" altLang="en-US" smtClean="0"/>
              <a:t>33</a:t>
            </a:fld>
            <a:endParaRPr lang="en-US" altLang="en-US"/>
          </a:p>
        </p:txBody>
      </p:sp>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95F5366D-709B-6ED4-3F1B-DE5970EEFCC6}"/>
                  </a:ext>
                </a:extLst>
              </p14:cNvPr>
              <p14:cNvContentPartPr/>
              <p14:nvPr/>
            </p14:nvContentPartPr>
            <p14:xfrm>
              <a:off x="6510384" y="959688"/>
              <a:ext cx="360" cy="360"/>
            </p14:xfrm>
          </p:contentPart>
        </mc:Choice>
        <mc:Fallback xmlns="">
          <p:pic>
            <p:nvPicPr>
              <p:cNvPr id="5" name="Ink 4">
                <a:extLst>
                  <a:ext uri="{FF2B5EF4-FFF2-40B4-BE49-F238E27FC236}">
                    <a16:creationId xmlns:a16="http://schemas.microsoft.com/office/drawing/2014/main" id="{95F5366D-709B-6ED4-3F1B-DE5970EEFCC6}"/>
                  </a:ext>
                </a:extLst>
              </p:cNvPr>
              <p:cNvPicPr/>
              <p:nvPr/>
            </p:nvPicPr>
            <p:blipFill>
              <a:blip r:embed="rId14"/>
              <a:stretch>
                <a:fillRect/>
              </a:stretch>
            </p:blipFill>
            <p:spPr>
              <a:xfrm>
                <a:off x="6501744" y="951048"/>
                <a:ext cx="18000" cy="18000"/>
              </a:xfrm>
              <a:prstGeom prst="rect">
                <a:avLst/>
              </a:prstGeom>
            </p:spPr>
          </p:pic>
        </mc:Fallback>
      </mc:AlternateContent>
    </p:spTree>
    <p:extLst>
      <p:ext uri="{BB962C8B-B14F-4D97-AF65-F5344CB8AC3E}">
        <p14:creationId xmlns:p14="http://schemas.microsoft.com/office/powerpoint/2010/main" val="6894580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1B8F-EE9E-95D8-5B84-F3AA989D45A2}"/>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4" name="Slide Number Placeholder 3">
            <a:extLst>
              <a:ext uri="{FF2B5EF4-FFF2-40B4-BE49-F238E27FC236}">
                <a16:creationId xmlns:a16="http://schemas.microsoft.com/office/drawing/2014/main" id="{C6DB85CC-78D9-6FCF-1CF0-6AB995428D02}"/>
              </a:ext>
            </a:extLst>
          </p:cNvPr>
          <p:cNvSpPr>
            <a:spLocks noGrp="1"/>
          </p:cNvSpPr>
          <p:nvPr>
            <p:ph type="sldNum" sz="quarter" idx="12"/>
          </p:nvPr>
        </p:nvSpPr>
        <p:spPr/>
        <p:txBody>
          <a:bodyPr/>
          <a:lstStyle/>
          <a:p>
            <a:fld id="{B99DDA8D-8C14-5042-99AB-A18DAC02EC77}" type="slidenum">
              <a:rPr lang="en-US" altLang="en-US" smtClean="0"/>
              <a:t>34</a:t>
            </a:fld>
            <a:endParaRPr lang="en-US" altLang="en-US"/>
          </a:p>
        </p:txBody>
      </p:sp>
      <p:sp>
        <p:nvSpPr>
          <p:cNvPr id="6" name="Content Placeholder 5">
            <a:extLst>
              <a:ext uri="{FF2B5EF4-FFF2-40B4-BE49-F238E27FC236}">
                <a16:creationId xmlns:a16="http://schemas.microsoft.com/office/drawing/2014/main" id="{43BFC884-1B57-6FDF-0B03-1B8E3F9330DC}"/>
              </a:ext>
            </a:extLst>
          </p:cNvPr>
          <p:cNvSpPr>
            <a:spLocks noGrp="1"/>
          </p:cNvSpPr>
          <p:nvPr>
            <p:ph idx="1"/>
          </p:nvPr>
        </p:nvSpPr>
        <p:spPr/>
        <p:txBody>
          <a:bodyPr/>
          <a:lstStyle/>
          <a:p>
            <a:r>
              <a:rPr lang="en-US" sz="1800" b="1" dirty="0"/>
              <a:t>The Three Core Areas</a:t>
            </a:r>
          </a:p>
          <a:p>
            <a:pPr>
              <a:lnSpc>
                <a:spcPct val="115000"/>
              </a:lnSpc>
              <a:spcAft>
                <a:spcPts val="800"/>
              </a:spcAft>
            </a:pPr>
            <a:r>
              <a:rPr lang="en-US" sz="1800" b="1" i="1" dirty="0"/>
              <a:t>Education and Awareness Raising</a:t>
            </a:r>
          </a:p>
          <a:p>
            <a:pPr>
              <a:lnSpc>
                <a:spcPct val="115000"/>
              </a:lnSpc>
              <a:spcAft>
                <a:spcPts val="800"/>
              </a:spcAft>
            </a:pPr>
            <a:r>
              <a:rPr lang="en-US" sz="1800" kern="0" dirty="0">
                <a:latin typeface="TT2BBo00"/>
                <a:ea typeface="Aptos" panose="020B0004020202020204" pitchFamily="34" charset="0"/>
                <a:cs typeface="TT2BBo00"/>
              </a:rPr>
              <a:t>B</a:t>
            </a:r>
            <a:r>
              <a:rPr lang="en-NG" sz="1800" kern="0" dirty="0" err="1">
                <a:effectLst/>
                <a:latin typeface="TT2BBo00"/>
                <a:ea typeface="Aptos" panose="020B0004020202020204" pitchFamily="34" charset="0"/>
                <a:cs typeface="TT2BBo00"/>
              </a:rPr>
              <a:t>asic</a:t>
            </a:r>
            <a:r>
              <a:rPr lang="en-NG" sz="1800" kern="0" dirty="0">
                <a:effectLst/>
                <a:latin typeface="TT2BBo00"/>
                <a:ea typeface="Aptos" panose="020B0004020202020204" pitchFamily="34" charset="0"/>
                <a:cs typeface="TT2BBo00"/>
              </a:rPr>
              <a:t> training  on the science behind</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BBo00"/>
                <a:ea typeface="Aptos" panose="020B0004020202020204" pitchFamily="34" charset="0"/>
                <a:cs typeface="TT2BBo00"/>
              </a:rPr>
              <a:t>the use of controlled medicines, including narcotics and psychotropic medicines</a:t>
            </a:r>
            <a:r>
              <a:rPr lang="en-US" sz="1800" kern="0" dirty="0">
                <a:effectLst/>
                <a:latin typeface="TT2BBo00"/>
                <a:ea typeface="Aptos" panose="020B0004020202020204" pitchFamily="34" charset="0"/>
                <a:cs typeface="TT2BBo00"/>
              </a:rPr>
              <a:t> in our curriculum and in our establishments.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0" dirty="0">
                <a:latin typeface="TT2BBo00"/>
                <a:ea typeface="Aptos" panose="020B0004020202020204" pitchFamily="34" charset="0"/>
                <a:cs typeface="TT2BBo00"/>
              </a:rPr>
              <a:t>W</a:t>
            </a:r>
            <a:r>
              <a:rPr lang="en-NG" sz="1800" kern="0" dirty="0">
                <a:effectLst/>
                <a:latin typeface="TT2BBo00"/>
                <a:ea typeface="Aptos" panose="020B0004020202020204" pitchFamily="34" charset="0"/>
                <a:cs typeface="TT2BBo00"/>
              </a:rPr>
              <a:t>ell as a full understanding of the drug control system with mechanisms to prevent</a:t>
            </a:r>
            <a:r>
              <a:rPr lang="en-US" sz="1800" kern="0" dirty="0">
                <a:effectLst/>
                <a:latin typeface="TT2BBo00"/>
                <a:ea typeface="Aptos" panose="020B0004020202020204" pitchFamily="34" charset="0"/>
                <a:cs typeface="TT2BBo00"/>
              </a:rPr>
              <a:t> </a:t>
            </a:r>
            <a:r>
              <a:rPr lang="en-NG" sz="1800" kern="0" dirty="0">
                <a:effectLst/>
                <a:latin typeface="TT2BBo00"/>
                <a:ea typeface="Aptos" panose="020B0004020202020204" pitchFamily="34" charset="0"/>
                <a:cs typeface="TT2BBo00"/>
              </a:rPr>
              <a:t>diversion and misuse.</a:t>
            </a:r>
            <a:endParaRPr lang="en-US" sz="1800" kern="0" dirty="0">
              <a:effectLst/>
              <a:latin typeface="TT2BBo00"/>
              <a:ea typeface="Aptos" panose="020B0004020202020204" pitchFamily="34" charset="0"/>
              <a:cs typeface="TT2BBo00"/>
            </a:endParaRPr>
          </a:p>
          <a:p>
            <a:pPr>
              <a:lnSpc>
                <a:spcPct val="115000"/>
              </a:lnSpc>
              <a:spcAft>
                <a:spcPts val="800"/>
              </a:spcAft>
            </a:pPr>
            <a:r>
              <a:rPr lang="en-US" sz="1800" kern="0" dirty="0">
                <a:latin typeface="TT2BBo00"/>
                <a:ea typeface="Aptos" panose="020B0004020202020204" pitchFamily="34" charset="0"/>
                <a:cs typeface="TT2BBo00"/>
              </a:rPr>
              <a:t>M</a:t>
            </a:r>
            <a:r>
              <a:rPr lang="en-NG" sz="1800" kern="0" dirty="0" err="1">
                <a:effectLst/>
                <a:latin typeface="TT2BBo00"/>
                <a:ea typeface="Aptos" panose="020B0004020202020204" pitchFamily="34" charset="0"/>
                <a:cs typeface="TT2BBo00"/>
              </a:rPr>
              <a:t>andatory</a:t>
            </a:r>
            <a:r>
              <a:rPr lang="en-NG" sz="1800" kern="0" dirty="0">
                <a:effectLst/>
                <a:latin typeface="TT2BBo00"/>
                <a:ea typeface="Aptos" panose="020B0004020202020204" pitchFamily="34" charset="0"/>
                <a:cs typeface="TT2BBo00"/>
              </a:rPr>
              <a:t> continuing education</a:t>
            </a:r>
            <a:r>
              <a:rPr lang="en-US" sz="1800" kern="0" dirty="0">
                <a:effectLst/>
                <a:latin typeface="TT2BBo00"/>
                <a:ea typeface="Aptos" panose="020B0004020202020204" pitchFamily="34" charset="0"/>
                <a:cs typeface="TT2BBo00"/>
              </a:rPr>
              <a:t> on</a:t>
            </a:r>
            <a:r>
              <a:rPr lang="en-US" sz="1800" kern="0" dirty="0">
                <a:latin typeface="TT2BBo00"/>
                <a:ea typeface="Aptos" panose="020B0004020202020204" pitchFamily="34" charset="0"/>
                <a:cs typeface="TT2BBo00"/>
              </a:rPr>
              <a:t> c</a:t>
            </a:r>
            <a:r>
              <a:rPr lang="en-US" sz="1800" kern="0" dirty="0">
                <a:effectLst/>
                <a:latin typeface="TT2BBo00"/>
                <a:ea typeface="Aptos" panose="020B0004020202020204" pitchFamily="34" charset="0"/>
                <a:cs typeface="TT2BBo00"/>
              </a:rPr>
              <a:t>ontrolled </a:t>
            </a:r>
            <a:r>
              <a:rPr lang="en-US" sz="1800" kern="0" dirty="0">
                <a:latin typeface="TT2BBo00"/>
                <a:ea typeface="Aptos" panose="020B0004020202020204" pitchFamily="34" charset="0"/>
                <a:cs typeface="TT2BBo00"/>
              </a:rPr>
              <a:t>m</a:t>
            </a:r>
            <a:r>
              <a:rPr lang="en-US" sz="1800" kern="0" dirty="0">
                <a:effectLst/>
                <a:latin typeface="TT2BBo00"/>
                <a:ea typeface="Aptos" panose="020B0004020202020204" pitchFamily="34" charset="0"/>
                <a:cs typeface="TT2BBo00"/>
              </a:rPr>
              <a:t>edicines</a:t>
            </a:r>
            <a:r>
              <a:rPr lang="en-NG" sz="1800" kern="0" dirty="0">
                <a:effectLst/>
                <a:latin typeface="TT2BBo00"/>
                <a:ea typeface="Aptos" panose="020B0004020202020204" pitchFamily="34" charset="0"/>
                <a:cs typeface="TT2BBo00"/>
              </a:rPr>
              <a:t>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0" dirty="0">
                <a:effectLst/>
                <a:latin typeface="TT2BBo00"/>
                <a:ea typeface="Aptos" panose="020B0004020202020204" pitchFamily="34" charset="0"/>
                <a:cs typeface="TT2BBo00"/>
              </a:rPr>
              <a:t>Support the development or strengthening the professional associations related to pain</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BBo00"/>
                <a:ea typeface="Aptos" panose="020B0004020202020204" pitchFamily="34" charset="0"/>
                <a:cs typeface="TT2BBo00"/>
              </a:rPr>
              <a:t>management and palliative care.</a:t>
            </a:r>
            <a:r>
              <a:rPr lang="en-NG" sz="1800" kern="0" dirty="0">
                <a:effectLst/>
                <a:latin typeface="TT2C6o00"/>
                <a:ea typeface="Aptos" panose="020B0004020202020204" pitchFamily="34" charset="0"/>
                <a:cs typeface="TT2C6o00"/>
              </a:rPr>
              <a:t>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US" sz="1800" kern="0" dirty="0">
              <a:effectLst/>
              <a:latin typeface="TT2BBo00"/>
              <a:ea typeface="Aptos" panose="020B0004020202020204" pitchFamily="34" charset="0"/>
              <a:cs typeface="TT2BBo00"/>
            </a:endParaRP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NG" dirty="0"/>
          </a:p>
        </p:txBody>
      </p:sp>
    </p:spTree>
    <p:extLst>
      <p:ext uri="{BB962C8B-B14F-4D97-AF65-F5344CB8AC3E}">
        <p14:creationId xmlns:p14="http://schemas.microsoft.com/office/powerpoint/2010/main" val="4030809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D972-A1C1-51B4-94C3-F01CFFE25E10}"/>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A6CDF7DF-741A-F2E5-3D61-8120DB471324}"/>
              </a:ext>
            </a:extLst>
          </p:cNvPr>
          <p:cNvSpPr>
            <a:spLocks noGrp="1"/>
          </p:cNvSpPr>
          <p:nvPr>
            <p:ph idx="1"/>
          </p:nvPr>
        </p:nvSpPr>
        <p:spPr>
          <a:xfrm>
            <a:off x="1208314" y="1752601"/>
            <a:ext cx="7173686" cy="3733800"/>
          </a:xfrm>
        </p:spPr>
        <p:txBody>
          <a:bodyPr/>
          <a:lstStyle/>
          <a:p>
            <a:pPr>
              <a:lnSpc>
                <a:spcPct val="115000"/>
              </a:lnSpc>
              <a:spcAft>
                <a:spcPts val="800"/>
              </a:spcAft>
            </a:pPr>
            <a:r>
              <a:rPr lang="en-US" sz="2400" b="1" i="1" dirty="0"/>
              <a:t>System Strengthening and Integration</a:t>
            </a:r>
          </a:p>
          <a:p>
            <a:pPr>
              <a:lnSpc>
                <a:spcPct val="115000"/>
              </a:lnSpc>
              <a:spcAft>
                <a:spcPts val="800"/>
              </a:spcAft>
            </a:pPr>
            <a:r>
              <a:rPr lang="en-NG" sz="2400" kern="0" dirty="0">
                <a:effectLst/>
                <a:latin typeface="TT2BBo00"/>
                <a:ea typeface="Aptos" panose="020B0004020202020204" pitchFamily="34" charset="0"/>
                <a:cs typeface="TT2BBo00"/>
              </a:rPr>
              <a:t>Public health systems</a:t>
            </a:r>
            <a:r>
              <a:rPr lang="en-US" sz="2400" kern="0" dirty="0">
                <a:effectLst/>
                <a:latin typeface="TT2BBo00"/>
                <a:ea typeface="Aptos" panose="020B0004020202020204" pitchFamily="34" charset="0"/>
                <a:cs typeface="TT2BBo00"/>
              </a:rPr>
              <a:t>: Assessment of patients, prescriptions, filling of prescriptions. A strong public health system will be reflected in the private space.</a:t>
            </a:r>
            <a:r>
              <a:rPr lang="en-NG" sz="2400" kern="0" dirty="0">
                <a:effectLst/>
                <a:latin typeface="TT2BBo00"/>
                <a:ea typeface="Aptos" panose="020B0004020202020204" pitchFamily="34" charset="0"/>
                <a:cs typeface="TT2BBo00"/>
              </a:rPr>
              <a:t> </a:t>
            </a:r>
            <a:endParaRPr lang="en-US" sz="2400" kern="0" dirty="0">
              <a:latin typeface="TT2BBo00"/>
              <a:ea typeface="Aptos" panose="020B0004020202020204" pitchFamily="34" charset="0"/>
              <a:cs typeface="TT2BBo00"/>
            </a:endParaRPr>
          </a:p>
          <a:p>
            <a:pPr>
              <a:lnSpc>
                <a:spcPct val="115000"/>
              </a:lnSpc>
              <a:spcAft>
                <a:spcPts val="800"/>
              </a:spcAft>
            </a:pPr>
            <a:r>
              <a:rPr lang="en-NG" sz="2400" kern="0" dirty="0">
                <a:effectLst/>
                <a:latin typeface="TT2BBo00"/>
                <a:ea typeface="Aptos" panose="020B0004020202020204" pitchFamily="34" charset="0"/>
                <a:cs typeface="TT2BBo00"/>
              </a:rPr>
              <a:t>Drug regulatory systems</a:t>
            </a:r>
            <a:r>
              <a:rPr lang="en-US" sz="2400" kern="0" dirty="0">
                <a:effectLst/>
                <a:latin typeface="TT2BBo00"/>
                <a:ea typeface="Aptos" panose="020B0004020202020204" pitchFamily="34" charset="0"/>
                <a:cs typeface="TT2BBo00"/>
              </a:rPr>
              <a:t>: </a:t>
            </a:r>
            <a:r>
              <a:rPr lang="en-NG" sz="2400" kern="0" dirty="0">
                <a:effectLst/>
                <a:latin typeface="TT2BBo00"/>
                <a:ea typeface="Aptos" panose="020B0004020202020204" pitchFamily="34" charset="0"/>
                <a:cs typeface="TT2BBo00"/>
              </a:rPr>
              <a:t>include all aspects of managing the requirements of the three International Drug Control</a:t>
            </a:r>
            <a:endParaRPr lang="en-NG"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G"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NG" dirty="0"/>
          </a:p>
        </p:txBody>
      </p:sp>
      <p:sp>
        <p:nvSpPr>
          <p:cNvPr id="4" name="Slide Number Placeholder 3">
            <a:extLst>
              <a:ext uri="{FF2B5EF4-FFF2-40B4-BE49-F238E27FC236}">
                <a16:creationId xmlns:a16="http://schemas.microsoft.com/office/drawing/2014/main" id="{E1924A82-B6EB-1EE1-D537-5670781727FF}"/>
              </a:ext>
            </a:extLst>
          </p:cNvPr>
          <p:cNvSpPr>
            <a:spLocks noGrp="1"/>
          </p:cNvSpPr>
          <p:nvPr>
            <p:ph type="sldNum" sz="quarter" idx="12"/>
          </p:nvPr>
        </p:nvSpPr>
        <p:spPr/>
        <p:txBody>
          <a:bodyPr/>
          <a:lstStyle/>
          <a:p>
            <a:fld id="{B99DDA8D-8C14-5042-99AB-A18DAC02EC77}" type="slidenum">
              <a:rPr lang="en-US" altLang="en-US" smtClean="0"/>
              <a:t>35</a:t>
            </a:fld>
            <a:endParaRPr lang="en-US" altLang="en-US"/>
          </a:p>
        </p:txBody>
      </p:sp>
    </p:spTree>
    <p:extLst>
      <p:ext uri="{BB962C8B-B14F-4D97-AF65-F5344CB8AC3E}">
        <p14:creationId xmlns:p14="http://schemas.microsoft.com/office/powerpoint/2010/main" val="21815902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A537-7826-BBA6-1192-1BADD5E3CD0B}"/>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FCDEEB03-6C7C-E1BD-40DB-560E2EC07744}"/>
              </a:ext>
            </a:extLst>
          </p:cNvPr>
          <p:cNvSpPr>
            <a:spLocks noGrp="1"/>
          </p:cNvSpPr>
          <p:nvPr>
            <p:ph idx="1"/>
          </p:nvPr>
        </p:nvSpPr>
        <p:spPr/>
        <p:txBody>
          <a:bodyPr/>
          <a:lstStyle/>
          <a:p>
            <a:r>
              <a:rPr lang="en-US" sz="2400" b="1" i="1" dirty="0"/>
              <a:t>System Strengthening and Integration</a:t>
            </a:r>
          </a:p>
          <a:p>
            <a:r>
              <a:rPr lang="en-NG" sz="2400" kern="0" dirty="0">
                <a:effectLst/>
                <a:latin typeface="TT2BBo00"/>
                <a:ea typeface="Aptos" panose="020B0004020202020204" pitchFamily="34" charset="0"/>
                <a:cs typeface="TT2BBo00"/>
              </a:rPr>
              <a:t>It is important to note that these two systems are inherently connected since the</a:t>
            </a:r>
            <a:r>
              <a:rPr lang="en-US" sz="2400" kern="100" dirty="0">
                <a:latin typeface="Aptos" panose="020B0004020202020204" pitchFamily="34" charset="0"/>
                <a:ea typeface="Aptos" panose="020B0004020202020204" pitchFamily="34" charset="0"/>
                <a:cs typeface="Times New Roman" panose="02020603050405020304" pitchFamily="18" charset="0"/>
              </a:rPr>
              <a:t> </a:t>
            </a:r>
            <a:r>
              <a:rPr lang="en-NG" sz="2400" kern="0" dirty="0">
                <a:effectLst/>
                <a:latin typeface="TT2BBo00"/>
                <a:ea typeface="Aptos" panose="020B0004020202020204" pitchFamily="34" charset="0"/>
                <a:cs typeface="TT2BBo00"/>
              </a:rPr>
              <a:t>International Drug Control Conventions govern the production, manufacture, distribution, storage,</a:t>
            </a:r>
            <a:r>
              <a:rPr lang="en-US" sz="2400" kern="0" dirty="0">
                <a:effectLst/>
                <a:latin typeface="TT2BBo00"/>
                <a:ea typeface="Aptos" panose="020B0004020202020204" pitchFamily="34" charset="0"/>
                <a:cs typeface="TT2BBo00"/>
              </a:rPr>
              <a:t> </a:t>
            </a:r>
            <a:r>
              <a:rPr lang="en-NG" sz="2400" kern="0" dirty="0">
                <a:effectLst/>
                <a:latin typeface="TT2BBo00"/>
                <a:ea typeface="Aptos" panose="020B0004020202020204" pitchFamily="34" charset="0"/>
                <a:cs typeface="TT2BBo00"/>
              </a:rPr>
              <a:t>and consumption, of all medicines designated as having an “abuse potential.” </a:t>
            </a:r>
            <a:endParaRPr lang="en-US" sz="2400" kern="0" dirty="0">
              <a:effectLst/>
              <a:latin typeface="TT2BBo00"/>
              <a:ea typeface="Aptos" panose="020B0004020202020204" pitchFamily="34" charset="0"/>
              <a:cs typeface="TT2BBo00"/>
            </a:endParaRPr>
          </a:p>
          <a:p>
            <a:endParaRPr lang="en-US" sz="2400" dirty="0"/>
          </a:p>
          <a:p>
            <a:r>
              <a:rPr lang="en-US" sz="2400" dirty="0"/>
              <a:t>Other Local and National Systems that need to be integrated include the educational, judicial, financial, </a:t>
            </a:r>
            <a:r>
              <a:rPr lang="en-US" sz="2400" dirty="0" err="1"/>
              <a:t>labour</a:t>
            </a:r>
            <a:r>
              <a:rPr lang="en-US" sz="2400" dirty="0"/>
              <a:t> systems </a:t>
            </a:r>
            <a:r>
              <a:rPr lang="en-US" sz="2400" dirty="0" err="1"/>
              <a:t>etc</a:t>
            </a:r>
            <a:endParaRPr lang="en-NG" sz="2400" dirty="0"/>
          </a:p>
        </p:txBody>
      </p:sp>
      <p:sp>
        <p:nvSpPr>
          <p:cNvPr id="4" name="Slide Number Placeholder 3">
            <a:extLst>
              <a:ext uri="{FF2B5EF4-FFF2-40B4-BE49-F238E27FC236}">
                <a16:creationId xmlns:a16="http://schemas.microsoft.com/office/drawing/2014/main" id="{583E7FD8-1269-AB15-60AC-564D7E7A10CE}"/>
              </a:ext>
            </a:extLst>
          </p:cNvPr>
          <p:cNvSpPr>
            <a:spLocks noGrp="1"/>
          </p:cNvSpPr>
          <p:nvPr>
            <p:ph type="sldNum" sz="quarter" idx="12"/>
          </p:nvPr>
        </p:nvSpPr>
        <p:spPr/>
        <p:txBody>
          <a:bodyPr/>
          <a:lstStyle/>
          <a:p>
            <a:fld id="{B99DDA8D-8C14-5042-99AB-A18DAC02EC77}" type="slidenum">
              <a:rPr lang="en-US" altLang="en-US" smtClean="0"/>
              <a:t>36</a:t>
            </a:fld>
            <a:endParaRPr lang="en-US" altLang="en-US"/>
          </a:p>
        </p:txBody>
      </p:sp>
    </p:spTree>
    <p:extLst>
      <p:ext uri="{BB962C8B-B14F-4D97-AF65-F5344CB8AC3E}">
        <p14:creationId xmlns:p14="http://schemas.microsoft.com/office/powerpoint/2010/main" val="5128635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3686-B8AB-555B-BA1D-7E6C1983BC47}"/>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97A95B33-EB47-F456-6A25-60B2A72F582B}"/>
              </a:ext>
            </a:extLst>
          </p:cNvPr>
          <p:cNvSpPr>
            <a:spLocks noGrp="1"/>
          </p:cNvSpPr>
          <p:nvPr>
            <p:ph idx="1"/>
          </p:nvPr>
        </p:nvSpPr>
        <p:spPr/>
        <p:txBody>
          <a:bodyPr/>
          <a:lstStyle/>
          <a:p>
            <a:r>
              <a:rPr lang="en-US" sz="2000" b="1" i="1" dirty="0"/>
              <a:t>Supply Chain Management</a:t>
            </a:r>
          </a:p>
          <a:p>
            <a:pPr>
              <a:lnSpc>
                <a:spcPct val="115000"/>
              </a:lnSpc>
              <a:spcAft>
                <a:spcPts val="800"/>
              </a:spcAft>
            </a:pPr>
            <a:r>
              <a:rPr lang="en-US" sz="1800" kern="0" dirty="0">
                <a:latin typeface="TT2C6o00"/>
                <a:ea typeface="Aptos" panose="020B0004020202020204" pitchFamily="34" charset="0"/>
                <a:cs typeface="TT2C6o00"/>
              </a:rPr>
              <a:t>S</a:t>
            </a:r>
            <a:r>
              <a:rPr lang="en-NG" sz="1800" kern="0" dirty="0" err="1">
                <a:effectLst/>
                <a:latin typeface="TT2C6o00"/>
                <a:ea typeface="Aptos" panose="020B0004020202020204" pitchFamily="34" charset="0"/>
                <a:cs typeface="TT2C6o00"/>
              </a:rPr>
              <a:t>upply</a:t>
            </a:r>
            <a:r>
              <a:rPr lang="en-NG" sz="1800" kern="0" dirty="0">
                <a:effectLst/>
                <a:latin typeface="TT2C6o00"/>
                <a:ea typeface="Aptos" panose="020B0004020202020204" pitchFamily="34" charset="0"/>
                <a:cs typeface="TT2C6o00"/>
              </a:rPr>
              <a:t> chain is a series of interactions designed to move a product, in this</a:t>
            </a:r>
            <a:r>
              <a:rPr lang="en-US" sz="1800" kern="0" dirty="0">
                <a:effectLst/>
                <a:latin typeface="TT2C6o00"/>
                <a:ea typeface="Aptos" panose="020B0004020202020204" pitchFamily="34" charset="0"/>
                <a:cs typeface="TT2C6o00"/>
              </a:rPr>
              <a:t> </a:t>
            </a:r>
            <a:r>
              <a:rPr lang="en-NG" sz="1800" kern="0" dirty="0">
                <a:effectLst/>
                <a:latin typeface="TT2C6o00"/>
                <a:ea typeface="Aptos" panose="020B0004020202020204" pitchFamily="34" charset="0"/>
                <a:cs typeface="TT2C6o00"/>
              </a:rPr>
              <a:t>case, controlled medicines, from the initial phase to the end-user or patient. </a:t>
            </a:r>
            <a:endParaRPr lang="en-US" sz="1800" kern="0" dirty="0">
              <a:latin typeface="TT2C6o00"/>
              <a:ea typeface="Aptos" panose="020B0004020202020204" pitchFamily="34" charset="0"/>
              <a:cs typeface="TT2C6o00"/>
            </a:endParaRPr>
          </a:p>
          <a:p>
            <a:pPr>
              <a:lnSpc>
                <a:spcPct val="115000"/>
              </a:lnSpc>
              <a:spcAft>
                <a:spcPts val="800"/>
              </a:spcAft>
            </a:pPr>
            <a:r>
              <a:rPr lang="en-NG" sz="1800" kern="0" dirty="0">
                <a:effectLst/>
                <a:latin typeface="TT2C6o00"/>
                <a:ea typeface="Aptos" panose="020B0004020202020204" pitchFamily="34" charset="0"/>
                <a:cs typeface="TT2C6o00"/>
              </a:rPr>
              <a:t>Effective supply chain management in this case includes oversight of the controlled substances</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C6o00"/>
                <a:ea typeface="Aptos" panose="020B0004020202020204" pitchFamily="34" charset="0"/>
                <a:cs typeface="TT2C6o00"/>
              </a:rPr>
              <a:t>that cultivated, manufactured, distributed and consumed for medical and scientific purposes. That</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C6o00"/>
                <a:ea typeface="Aptos" panose="020B0004020202020204" pitchFamily="34" charset="0"/>
                <a:cs typeface="TT2C6o00"/>
              </a:rPr>
              <a:t>product may be manufactured nationally, or imported. </a:t>
            </a:r>
            <a:endParaRPr lang="en-US" sz="1800" kern="0" dirty="0">
              <a:effectLst/>
              <a:latin typeface="TT2C6o00"/>
              <a:ea typeface="Aptos" panose="020B0004020202020204" pitchFamily="34" charset="0"/>
              <a:cs typeface="TT2C6o00"/>
            </a:endParaRPr>
          </a:p>
          <a:p>
            <a:pPr>
              <a:lnSpc>
                <a:spcPct val="115000"/>
              </a:lnSpc>
              <a:spcAft>
                <a:spcPts val="800"/>
              </a:spcAft>
            </a:pPr>
            <a:r>
              <a:rPr lang="en-NG" sz="1800" kern="0" dirty="0">
                <a:effectLst/>
                <a:latin typeface="TT2C6o00"/>
                <a:ea typeface="Aptos" panose="020B0004020202020204" pitchFamily="34" charset="0"/>
                <a:cs typeface="TT2C6o00"/>
              </a:rPr>
              <a:t>A set of policies and regulations are applied</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C6o00"/>
                <a:ea typeface="Aptos" panose="020B0004020202020204" pitchFamily="34" charset="0"/>
                <a:cs typeface="TT2C6o00"/>
              </a:rPr>
              <a:t>to maintain a strict inventory control in compliance with the three International Drug Control</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effectLst/>
                <a:latin typeface="TT2C6o00"/>
                <a:ea typeface="Aptos" panose="020B0004020202020204" pitchFamily="34" charset="0"/>
                <a:cs typeface="TT2C6o00"/>
              </a:rPr>
              <a:t>Conventions.</a:t>
            </a:r>
            <a:endParaRPr lang="en-US" sz="1800" kern="0" dirty="0">
              <a:effectLst/>
              <a:latin typeface="TT2C6o00"/>
              <a:ea typeface="Aptos" panose="020B0004020202020204" pitchFamily="34" charset="0"/>
              <a:cs typeface="TT2C6o00"/>
            </a:endParaRP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EB0544-C2A8-709F-9028-4F26BC48D16C}"/>
              </a:ext>
            </a:extLst>
          </p:cNvPr>
          <p:cNvSpPr>
            <a:spLocks noGrp="1"/>
          </p:cNvSpPr>
          <p:nvPr>
            <p:ph type="sldNum" sz="quarter" idx="12"/>
          </p:nvPr>
        </p:nvSpPr>
        <p:spPr/>
        <p:txBody>
          <a:bodyPr/>
          <a:lstStyle/>
          <a:p>
            <a:fld id="{B99DDA8D-8C14-5042-99AB-A18DAC02EC77}" type="slidenum">
              <a:rPr lang="en-US" altLang="en-US" smtClean="0"/>
              <a:t>37</a:t>
            </a:fld>
            <a:endParaRPr lang="en-US" altLang="en-US"/>
          </a:p>
        </p:txBody>
      </p:sp>
    </p:spTree>
    <p:extLst>
      <p:ext uri="{BB962C8B-B14F-4D97-AF65-F5344CB8AC3E}">
        <p14:creationId xmlns:p14="http://schemas.microsoft.com/office/powerpoint/2010/main" val="16933686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DC0D-00E0-10D8-6AE9-E4C0ECDFA798}"/>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2BCC1ED6-F223-CE0F-946F-0DDC1C0BB439}"/>
              </a:ext>
            </a:extLst>
          </p:cNvPr>
          <p:cNvSpPr>
            <a:spLocks noGrp="1"/>
          </p:cNvSpPr>
          <p:nvPr>
            <p:ph idx="1"/>
          </p:nvPr>
        </p:nvSpPr>
        <p:spPr/>
        <p:txBody>
          <a:bodyPr/>
          <a:lstStyle/>
          <a:p>
            <a:r>
              <a:rPr lang="en-US" sz="2400" b="1" i="1" dirty="0"/>
              <a:t>5 Cross-Cutting Themes</a:t>
            </a:r>
          </a:p>
          <a:p>
            <a:r>
              <a:rPr lang="en-US" sz="2400" b="1" i="1" dirty="0"/>
              <a:t>Economic Structure</a:t>
            </a:r>
          </a:p>
          <a:p>
            <a:pPr>
              <a:lnSpc>
                <a:spcPct val="115000"/>
              </a:lnSpc>
              <a:spcAft>
                <a:spcPts val="800"/>
              </a:spcAft>
            </a:pPr>
            <a:r>
              <a:rPr lang="en-NG" sz="2000" kern="0" dirty="0">
                <a:solidFill>
                  <a:srgbClr val="000000"/>
                </a:solidFill>
                <a:effectLst/>
                <a:latin typeface="TT2BBo00"/>
                <a:ea typeface="Aptos" panose="020B0004020202020204" pitchFamily="34" charset="0"/>
                <a:cs typeface="TT2BBo00"/>
              </a:rPr>
              <a:t> </a:t>
            </a:r>
            <a:r>
              <a:rPr lang="en-US" sz="2000" kern="0" dirty="0">
                <a:solidFill>
                  <a:srgbClr val="000000"/>
                </a:solidFill>
                <a:latin typeface="TT2BBo00"/>
                <a:ea typeface="Aptos" panose="020B0004020202020204" pitchFamily="34" charset="0"/>
                <a:cs typeface="TT2BBo00"/>
              </a:rPr>
              <a:t>Building more capacity for the manufacture of </a:t>
            </a:r>
            <a:r>
              <a:rPr lang="en-NG" sz="2000" kern="0" dirty="0">
                <a:solidFill>
                  <a:srgbClr val="000000"/>
                </a:solidFill>
                <a:effectLst/>
                <a:latin typeface="TT2BBo00"/>
                <a:ea typeface="Aptos" panose="020B0004020202020204" pitchFamily="34" charset="0"/>
                <a:cs typeface="TT2BBo00"/>
              </a:rPr>
              <a:t>controlled medicines in country</a:t>
            </a:r>
            <a:r>
              <a:rPr lang="en-US" sz="2000" kern="0" dirty="0">
                <a:solidFill>
                  <a:srgbClr val="000000"/>
                </a:solidFill>
                <a:effectLst/>
                <a:latin typeface="TT2BBo00"/>
                <a:ea typeface="Aptos" panose="020B0004020202020204" pitchFamily="34" charset="0"/>
                <a:cs typeface="TT2BBo00"/>
              </a:rPr>
              <a:t>.</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2000" kern="0" dirty="0">
                <a:solidFill>
                  <a:srgbClr val="000000"/>
                </a:solidFill>
                <a:effectLst/>
                <a:latin typeface="TT2C5o00"/>
                <a:ea typeface="Aptos" panose="020B0004020202020204" pitchFamily="34" charset="0"/>
                <a:cs typeface="TT2C5o00"/>
              </a:rPr>
              <a:t> </a:t>
            </a:r>
            <a:r>
              <a:rPr lang="en-NG" sz="2000" kern="0" dirty="0">
                <a:solidFill>
                  <a:srgbClr val="000000"/>
                </a:solidFill>
                <a:effectLst/>
                <a:latin typeface="TT2BBo00"/>
                <a:ea typeface="Aptos" panose="020B0004020202020204" pitchFamily="34" charset="0"/>
                <a:cs typeface="TT2BBo00"/>
              </a:rPr>
              <a:t>Ensure that  essential medicines that are</a:t>
            </a:r>
            <a:r>
              <a:rPr lang="en-US" sz="2000" kern="0" dirty="0">
                <a:solidFill>
                  <a:srgbClr val="000000"/>
                </a:solidFill>
                <a:effectLst/>
                <a:latin typeface="TT2BBo00"/>
                <a:ea typeface="Aptos" panose="020B0004020202020204" pitchFamily="34" charset="0"/>
                <a:cs typeface="TT2BBo00"/>
              </a:rPr>
              <a:t> </a:t>
            </a:r>
            <a:r>
              <a:rPr lang="en-NG" sz="2000" kern="0" dirty="0">
                <a:solidFill>
                  <a:srgbClr val="000000"/>
                </a:solidFill>
                <a:effectLst/>
                <a:latin typeface="TT2BBo00"/>
                <a:ea typeface="Aptos" panose="020B0004020202020204" pitchFamily="34" charset="0"/>
                <a:cs typeface="TT2BBo00"/>
              </a:rPr>
              <a:t>controlled</a:t>
            </a:r>
            <a:r>
              <a:rPr lang="en-US" sz="2000" kern="0" dirty="0">
                <a:solidFill>
                  <a:srgbClr val="000000"/>
                </a:solidFill>
                <a:effectLst/>
                <a:latin typeface="TT2BBo00"/>
                <a:ea typeface="Aptos" panose="020B0004020202020204" pitchFamily="34" charset="0"/>
                <a:cs typeface="TT2BBo00"/>
              </a:rPr>
              <a:t> are</a:t>
            </a:r>
            <a:r>
              <a:rPr lang="en-NG" sz="2000" kern="0" dirty="0">
                <a:solidFill>
                  <a:srgbClr val="000000"/>
                </a:solidFill>
                <a:effectLst/>
                <a:latin typeface="TT2BBo00"/>
                <a:ea typeface="Aptos" panose="020B0004020202020204" pitchFamily="34" charset="0"/>
                <a:cs typeface="TT2BBo00"/>
              </a:rPr>
              <a:t> covered in </a:t>
            </a:r>
            <a:r>
              <a:rPr lang="en-US" sz="2000" kern="0" dirty="0">
                <a:solidFill>
                  <a:srgbClr val="000000"/>
                </a:solidFill>
                <a:latin typeface="TT2BBo00"/>
                <a:ea typeface="Aptos" panose="020B0004020202020204" pitchFamily="34" charset="0"/>
                <a:cs typeface="TT2BBo00"/>
              </a:rPr>
              <a:t>National Health Insurance Scheme.</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2000" kern="0" dirty="0">
                <a:solidFill>
                  <a:srgbClr val="000000"/>
                </a:solidFill>
                <a:effectLst/>
                <a:latin typeface="TT2C5o00"/>
                <a:ea typeface="Aptos" panose="020B0004020202020204" pitchFamily="34" charset="0"/>
                <a:cs typeface="TT2C5o00"/>
              </a:rPr>
              <a:t> </a:t>
            </a:r>
            <a:r>
              <a:rPr lang="en-US" sz="2000" kern="0" dirty="0">
                <a:solidFill>
                  <a:srgbClr val="000000"/>
                </a:solidFill>
                <a:latin typeface="TT2BBo00"/>
                <a:ea typeface="Aptos" panose="020B0004020202020204" pitchFamily="34" charset="0"/>
                <a:cs typeface="TT2C5o00"/>
              </a:rPr>
              <a:t>Sanctions on </a:t>
            </a:r>
            <a:r>
              <a:rPr lang="en-NG" sz="2000" kern="0" dirty="0">
                <a:solidFill>
                  <a:srgbClr val="000000"/>
                </a:solidFill>
                <a:effectLst/>
                <a:latin typeface="TT2BBo00"/>
                <a:ea typeface="Aptos" panose="020B0004020202020204" pitchFamily="34" charset="0"/>
                <a:cs typeface="TT2BBo00"/>
              </a:rPr>
              <a:t>non-regulated markets that make medication available to patients outside the</a:t>
            </a:r>
            <a:r>
              <a:rPr lang="en-US" sz="2000" kern="100" dirty="0">
                <a:latin typeface="Aptos" panose="020B0004020202020204" pitchFamily="34" charset="0"/>
                <a:ea typeface="Aptos" panose="020B0004020202020204" pitchFamily="34" charset="0"/>
                <a:cs typeface="Times New Roman" panose="02020603050405020304" pitchFamily="18" charset="0"/>
              </a:rPr>
              <a:t> </a:t>
            </a:r>
            <a:r>
              <a:rPr lang="en-NG" sz="2000" kern="0" dirty="0">
                <a:solidFill>
                  <a:srgbClr val="000000"/>
                </a:solidFill>
                <a:effectLst/>
                <a:latin typeface="TT2BBo00"/>
                <a:ea typeface="Aptos" panose="020B0004020202020204" pitchFamily="34" charset="0"/>
                <a:cs typeface="TT2BBo00"/>
              </a:rPr>
              <a:t>current supply chain</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AA8E650B-0E3B-E75F-AC5F-3B3C989912F3}"/>
              </a:ext>
            </a:extLst>
          </p:cNvPr>
          <p:cNvSpPr>
            <a:spLocks noGrp="1"/>
          </p:cNvSpPr>
          <p:nvPr>
            <p:ph type="sldNum" sz="quarter" idx="12"/>
          </p:nvPr>
        </p:nvSpPr>
        <p:spPr/>
        <p:txBody>
          <a:bodyPr/>
          <a:lstStyle/>
          <a:p>
            <a:fld id="{B99DDA8D-8C14-5042-99AB-A18DAC02EC77}" type="slidenum">
              <a:rPr lang="en-US" altLang="en-US" smtClean="0"/>
              <a:t>38</a:t>
            </a:fld>
            <a:endParaRPr lang="en-US" altLang="en-US"/>
          </a:p>
        </p:txBody>
      </p:sp>
    </p:spTree>
    <p:extLst>
      <p:ext uri="{BB962C8B-B14F-4D97-AF65-F5344CB8AC3E}">
        <p14:creationId xmlns:p14="http://schemas.microsoft.com/office/powerpoint/2010/main" val="36434740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8472-22F4-4009-C7C8-D89BE5D026FD}"/>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20583902-E11A-D4A9-213E-4FCA6E09524F}"/>
              </a:ext>
            </a:extLst>
          </p:cNvPr>
          <p:cNvSpPr>
            <a:spLocks noGrp="1"/>
          </p:cNvSpPr>
          <p:nvPr>
            <p:ph idx="1"/>
          </p:nvPr>
        </p:nvSpPr>
        <p:spPr/>
        <p:txBody>
          <a:bodyPr/>
          <a:lstStyle/>
          <a:p>
            <a:pPr>
              <a:lnSpc>
                <a:spcPct val="115000"/>
              </a:lnSpc>
              <a:spcAft>
                <a:spcPts val="800"/>
              </a:spcAft>
            </a:pPr>
            <a:r>
              <a:rPr lang="en-NG" sz="2400" b="1" i="1" kern="0" dirty="0">
                <a:solidFill>
                  <a:srgbClr val="000000"/>
                </a:solidFill>
                <a:effectLst/>
                <a:latin typeface="TT2C5o00"/>
                <a:ea typeface="Aptos" panose="020B0004020202020204" pitchFamily="34" charset="0"/>
                <a:cs typeface="TT2C5o00"/>
              </a:rPr>
              <a:t>Consistent messaging</a:t>
            </a:r>
            <a:r>
              <a:rPr lang="en-NG" sz="2400" b="1" i="1" kern="0" dirty="0">
                <a:solidFill>
                  <a:srgbClr val="000000"/>
                </a:solidFill>
                <a:effectLst/>
                <a:latin typeface="TT2BBo00"/>
                <a:ea typeface="Aptos" panose="020B0004020202020204" pitchFamily="34" charset="0"/>
                <a:cs typeface="TT2BBo00"/>
              </a:rPr>
              <a:t>.</a:t>
            </a:r>
            <a:endParaRPr lang="en-NG" sz="2400" b="1"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2000" kern="0" dirty="0">
                <a:effectLst/>
                <a:latin typeface="TT2BBo00"/>
                <a:ea typeface="Aptos" panose="020B0004020202020204" pitchFamily="34" charset="0"/>
                <a:cs typeface="TT2BBo00"/>
              </a:rPr>
              <a:t> Match the legislation with the existing policies in hospitals and pharmacies with a</a:t>
            </a:r>
            <a:r>
              <a:rPr lang="en-US" sz="2000" kern="0" dirty="0">
                <a:effectLst/>
                <a:latin typeface="TT2BBo00"/>
                <a:ea typeface="Aptos" panose="020B0004020202020204" pitchFamily="34" charset="0"/>
                <a:cs typeface="TT2BBo00"/>
              </a:rPr>
              <a:t> </a:t>
            </a:r>
            <a:r>
              <a:rPr lang="en-NG" sz="2000" kern="0" dirty="0">
                <a:effectLst/>
                <a:latin typeface="TT2BBo00"/>
                <a:ea typeface="Aptos" panose="020B0004020202020204" pitchFamily="34" charset="0"/>
                <a:cs typeface="TT2BBo00"/>
              </a:rPr>
              <a:t>consistent message the increases the access to and availability of controlled medicines </a:t>
            </a:r>
            <a:r>
              <a:rPr lang="en-NG" sz="2000" kern="0" dirty="0" err="1">
                <a:effectLst/>
                <a:latin typeface="TT2BBo00"/>
                <a:ea typeface="Aptos" panose="020B0004020202020204" pitchFamily="34" charset="0"/>
                <a:cs typeface="TT2BBo00"/>
              </a:rPr>
              <a:t>fo</a:t>
            </a:r>
            <a:r>
              <a:rPr lang="en-US" sz="2000" kern="0" dirty="0">
                <a:latin typeface="TT2BBo00"/>
                <a:ea typeface="Aptos" panose="020B0004020202020204" pitchFamily="34" charset="0"/>
                <a:cs typeface="TT2BBo00"/>
              </a:rPr>
              <a:t>r </a:t>
            </a:r>
            <a:r>
              <a:rPr lang="en-NG" sz="2000" kern="0" dirty="0">
                <a:effectLst/>
                <a:latin typeface="TT2BBo00"/>
                <a:ea typeface="Aptos" panose="020B0004020202020204" pitchFamily="34" charset="0"/>
                <a:cs typeface="TT2BBo00"/>
              </a:rPr>
              <a:t>patients.</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2000" kern="0" dirty="0">
                <a:effectLst/>
                <a:latin typeface="TT2C5o00"/>
                <a:ea typeface="Aptos" panose="020B0004020202020204" pitchFamily="34" charset="0"/>
                <a:cs typeface="TT2C5o00"/>
              </a:rPr>
              <a:t> </a:t>
            </a:r>
            <a:r>
              <a:rPr lang="en-NG" sz="2000" kern="0" dirty="0">
                <a:effectLst/>
                <a:latin typeface="TT2BBo00"/>
                <a:ea typeface="Aptos" panose="020B0004020202020204" pitchFamily="34" charset="0"/>
                <a:cs typeface="TT2BBo00"/>
              </a:rPr>
              <a:t>Develop sector reports that dispel myths around the use of controlled medicines and can</a:t>
            </a:r>
            <a:r>
              <a:rPr lang="en-US" sz="2000" kern="100" dirty="0">
                <a:latin typeface="Aptos" panose="020B0004020202020204" pitchFamily="34" charset="0"/>
                <a:ea typeface="Aptos" panose="020B0004020202020204" pitchFamily="34" charset="0"/>
                <a:cs typeface="Times New Roman" panose="02020603050405020304" pitchFamily="18" charset="0"/>
              </a:rPr>
              <a:t> </a:t>
            </a:r>
            <a:r>
              <a:rPr lang="en-NG" sz="2000" kern="0" dirty="0">
                <a:effectLst/>
                <a:latin typeface="TT2BBo00"/>
                <a:ea typeface="Aptos" panose="020B0004020202020204" pitchFamily="34" charset="0"/>
                <a:cs typeface="TT2BBo00"/>
              </a:rPr>
              <a:t>be used to encourage a consistent policy and practice message.</a:t>
            </a:r>
            <a:endParaRPr lang="en-US" sz="2000" kern="0" dirty="0">
              <a:effectLst/>
              <a:latin typeface="TT2BBo00"/>
              <a:ea typeface="Aptos" panose="020B0004020202020204" pitchFamily="34" charset="0"/>
              <a:cs typeface="TT2BBo00"/>
            </a:endParaRPr>
          </a:p>
          <a:p>
            <a:pPr>
              <a:lnSpc>
                <a:spcPct val="115000"/>
              </a:lnSpc>
              <a:spcAft>
                <a:spcPts val="800"/>
              </a:spcAft>
            </a:pPr>
            <a:r>
              <a:rPr lang="en-NG" sz="2000" kern="0" dirty="0">
                <a:effectLst/>
                <a:latin typeface="TT2BBo00"/>
                <a:ea typeface="Aptos" panose="020B0004020202020204" pitchFamily="34" charset="0"/>
                <a:cs typeface="TT2BBo00"/>
              </a:rPr>
              <a:t>Differentiate between a policy and practice.</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0BD20569-025D-22F5-F290-7FA147FFB4E6}"/>
              </a:ext>
            </a:extLst>
          </p:cNvPr>
          <p:cNvSpPr>
            <a:spLocks noGrp="1"/>
          </p:cNvSpPr>
          <p:nvPr>
            <p:ph type="sldNum" sz="quarter" idx="12"/>
          </p:nvPr>
        </p:nvSpPr>
        <p:spPr/>
        <p:txBody>
          <a:bodyPr/>
          <a:lstStyle/>
          <a:p>
            <a:fld id="{B99DDA8D-8C14-5042-99AB-A18DAC02EC77}" type="slidenum">
              <a:rPr lang="en-US" altLang="en-US" smtClean="0"/>
              <a:t>39</a:t>
            </a:fld>
            <a:endParaRPr lang="en-US" altLang="en-US"/>
          </a:p>
        </p:txBody>
      </p:sp>
    </p:spTree>
    <p:extLst>
      <p:ext uri="{BB962C8B-B14F-4D97-AF65-F5344CB8AC3E}">
        <p14:creationId xmlns:p14="http://schemas.microsoft.com/office/powerpoint/2010/main" val="25788730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52F-AB7F-F710-315D-6EFDBE1283E7}"/>
              </a:ext>
            </a:extLst>
          </p:cNvPr>
          <p:cNvSpPr>
            <a:spLocks noGrp="1"/>
          </p:cNvSpPr>
          <p:nvPr>
            <p:ph type="title"/>
          </p:nvPr>
        </p:nvSpPr>
        <p:spPr/>
        <p:txBody>
          <a:bodyPr/>
          <a:lstStyle/>
          <a:p>
            <a:r>
              <a:rPr lang="en-US" dirty="0"/>
              <a:t>Introduction Contd.</a:t>
            </a:r>
            <a:endParaRPr lang="en-NG" dirty="0"/>
          </a:p>
        </p:txBody>
      </p:sp>
      <p:sp>
        <p:nvSpPr>
          <p:cNvPr id="3" name="Content Placeholder 2">
            <a:extLst>
              <a:ext uri="{FF2B5EF4-FFF2-40B4-BE49-F238E27FC236}">
                <a16:creationId xmlns:a16="http://schemas.microsoft.com/office/drawing/2014/main" id="{92B574FB-3145-B704-2067-0EC84BE8C371}"/>
              </a:ext>
            </a:extLst>
          </p:cNvPr>
          <p:cNvSpPr>
            <a:spLocks noGrp="1"/>
          </p:cNvSpPr>
          <p:nvPr>
            <p:ph idx="1"/>
          </p:nvPr>
        </p:nvSpPr>
        <p:spPr/>
        <p:txBody>
          <a:bodyPr/>
          <a:lstStyle/>
          <a:p>
            <a:r>
              <a:rPr lang="en-US" sz="2400" dirty="0"/>
              <a:t>A document released by the United Nations office of Drugs and Crime states the following facts</a:t>
            </a:r>
          </a:p>
          <a:p>
            <a:endParaRPr lang="en-NG" dirty="0"/>
          </a:p>
        </p:txBody>
      </p:sp>
      <p:sp>
        <p:nvSpPr>
          <p:cNvPr id="4" name="Slide Number Placeholder 3">
            <a:extLst>
              <a:ext uri="{FF2B5EF4-FFF2-40B4-BE49-F238E27FC236}">
                <a16:creationId xmlns:a16="http://schemas.microsoft.com/office/drawing/2014/main" id="{33DDE488-CD95-C68E-3956-F82DAE2920CA}"/>
              </a:ext>
            </a:extLst>
          </p:cNvPr>
          <p:cNvSpPr>
            <a:spLocks noGrp="1"/>
          </p:cNvSpPr>
          <p:nvPr>
            <p:ph type="sldNum" sz="quarter" idx="12"/>
          </p:nvPr>
        </p:nvSpPr>
        <p:spPr/>
        <p:txBody>
          <a:bodyPr/>
          <a:lstStyle/>
          <a:p>
            <a:fld id="{B99DDA8D-8C14-5042-99AB-A18DAC02EC77}" type="slidenum">
              <a:rPr lang="en-US" altLang="en-US" smtClean="0"/>
              <a:t>4</a:t>
            </a:fld>
            <a:endParaRPr lang="en-US" altLang="en-US"/>
          </a:p>
        </p:txBody>
      </p:sp>
      <p:graphicFrame>
        <p:nvGraphicFramePr>
          <p:cNvPr id="6" name="Diagram 5">
            <a:extLst>
              <a:ext uri="{FF2B5EF4-FFF2-40B4-BE49-F238E27FC236}">
                <a16:creationId xmlns:a16="http://schemas.microsoft.com/office/drawing/2014/main" id="{4FF52ED7-2D6C-3493-2255-4D56519F10EA}"/>
              </a:ext>
            </a:extLst>
          </p:cNvPr>
          <p:cNvGraphicFramePr/>
          <p:nvPr>
            <p:extLst>
              <p:ext uri="{D42A27DB-BD31-4B8C-83A1-F6EECF244321}">
                <p14:modId xmlns:p14="http://schemas.microsoft.com/office/powerpoint/2010/main" val="3160379668"/>
              </p:ext>
            </p:extLst>
          </p:nvPr>
        </p:nvGraphicFramePr>
        <p:xfrm>
          <a:off x="1676400" y="2514600"/>
          <a:ext cx="60960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8269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7012-9D47-024A-1693-5F26CA107494}"/>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ADD9CA9E-520D-781F-858F-9E1E86348C47}"/>
              </a:ext>
            </a:extLst>
          </p:cNvPr>
          <p:cNvSpPr>
            <a:spLocks noGrp="1"/>
          </p:cNvSpPr>
          <p:nvPr>
            <p:ph idx="1"/>
          </p:nvPr>
        </p:nvSpPr>
        <p:spPr/>
        <p:txBody>
          <a:bodyPr/>
          <a:lstStyle/>
          <a:p>
            <a:pPr>
              <a:lnSpc>
                <a:spcPct val="115000"/>
              </a:lnSpc>
              <a:spcAft>
                <a:spcPts val="800"/>
              </a:spcAft>
            </a:pPr>
            <a:r>
              <a:rPr lang="en-NG" sz="2000" b="1" i="1" kern="0" dirty="0">
                <a:effectLst/>
                <a:latin typeface="TT2BBo00"/>
                <a:ea typeface="Aptos" panose="020B0004020202020204" pitchFamily="34" charset="0"/>
                <a:cs typeface="TT2BBo00"/>
              </a:rPr>
              <a:t>Patient </a:t>
            </a:r>
            <a:r>
              <a:rPr lang="en-US" sz="2000" b="1" i="1" kern="0" dirty="0">
                <a:latin typeface="TT2BBo00"/>
                <a:ea typeface="Aptos" panose="020B0004020202020204" pitchFamily="34" charset="0"/>
                <a:cs typeface="TT2BBo00"/>
              </a:rPr>
              <a:t>C</a:t>
            </a:r>
            <a:r>
              <a:rPr lang="en-NG" sz="2000" b="1" i="1" kern="0" dirty="0">
                <a:effectLst/>
                <a:latin typeface="TT2BBo00"/>
                <a:ea typeface="Aptos" panose="020B0004020202020204" pitchFamily="34" charset="0"/>
                <a:cs typeface="TT2BBo00"/>
              </a:rPr>
              <a:t>entered </a:t>
            </a:r>
            <a:r>
              <a:rPr lang="en-US" sz="2000" b="1" i="1" kern="0" dirty="0">
                <a:latin typeface="TT2BBo00"/>
                <a:ea typeface="Aptos" panose="020B0004020202020204" pitchFamily="34" charset="0"/>
                <a:cs typeface="TT2BBo00"/>
              </a:rPr>
              <a:t>C</a:t>
            </a:r>
            <a:r>
              <a:rPr lang="en-NG" sz="2000" b="1" i="1" kern="0" dirty="0">
                <a:effectLst/>
                <a:latin typeface="TT2BBo00"/>
                <a:ea typeface="Aptos" panose="020B0004020202020204" pitchFamily="34" charset="0"/>
                <a:cs typeface="TT2BBo00"/>
              </a:rPr>
              <a:t>are</a:t>
            </a:r>
            <a:endParaRPr lang="en-NG" sz="2000" b="1"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400" kern="0" dirty="0">
                <a:effectLst/>
                <a:latin typeface="TT2BBo00"/>
                <a:ea typeface="Aptos" panose="020B0004020202020204" pitchFamily="34" charset="0"/>
                <a:cs typeface="TT2BBo00"/>
              </a:rPr>
              <a:t>We should be patient oriented rather than profit-driven. These principles will guide the industry in diversion and fuelling the non-medical use of controlled medicines.</a:t>
            </a:r>
            <a:endParaRPr lang="en-NG"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400" b="1" kern="0" dirty="0">
                <a:effectLst/>
                <a:latin typeface="TT2BBo00"/>
                <a:ea typeface="Aptos" panose="020B0004020202020204" pitchFamily="34" charset="0"/>
                <a:cs typeface="TT2BBo00"/>
              </a:rPr>
              <a:t> </a:t>
            </a:r>
            <a:r>
              <a:rPr lang="en-US" sz="1400" b="1" kern="0" dirty="0">
                <a:effectLst/>
                <a:latin typeface="TT2BBo00"/>
                <a:ea typeface="Aptos" panose="020B0004020202020204" pitchFamily="34" charset="0"/>
                <a:cs typeface="TT2BBo00"/>
              </a:rPr>
              <a:t>Areas of focus</a:t>
            </a:r>
            <a:endParaRPr lang="en-NG" sz="1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400" b="1" kern="0" dirty="0">
                <a:effectLst/>
                <a:latin typeface="TT2BBo00"/>
                <a:ea typeface="Aptos" panose="020B0004020202020204" pitchFamily="34" charset="0"/>
                <a:cs typeface="TT2BBo00"/>
              </a:rPr>
              <a:t>Children and adolescents </a:t>
            </a:r>
            <a:endParaRPr lang="en-US" sz="1400" b="1" kern="0" dirty="0">
              <a:effectLst/>
              <a:latin typeface="TT2BBo00"/>
              <a:ea typeface="Aptos" panose="020B0004020202020204" pitchFamily="34" charset="0"/>
              <a:cs typeface="TT2BBo00"/>
            </a:endParaRPr>
          </a:p>
          <a:p>
            <a:pPr>
              <a:lnSpc>
                <a:spcPct val="115000"/>
              </a:lnSpc>
              <a:spcAft>
                <a:spcPts val="800"/>
              </a:spcAft>
            </a:pPr>
            <a:r>
              <a:rPr lang="en-NG" sz="1400" kern="0" dirty="0">
                <a:effectLst/>
                <a:latin typeface="TT2BBo00"/>
                <a:ea typeface="Aptos" panose="020B0004020202020204" pitchFamily="34" charset="0"/>
                <a:cs typeface="TT2BBo00"/>
              </a:rPr>
              <a:t>The treatment of pain in children and adolescents is inadequate</a:t>
            </a:r>
            <a:r>
              <a:rPr lang="en-US" sz="1400" kern="0" dirty="0">
                <a:effectLst/>
                <a:latin typeface="TT2BBo00"/>
                <a:ea typeface="Aptos" panose="020B0004020202020204" pitchFamily="34" charset="0"/>
                <a:cs typeface="TT2BBo00"/>
              </a:rPr>
              <a:t> </a:t>
            </a:r>
            <a:r>
              <a:rPr lang="en-NG" sz="1400" kern="0" dirty="0">
                <a:effectLst/>
                <a:latin typeface="TT2BBo00"/>
                <a:ea typeface="Aptos" panose="020B0004020202020204" pitchFamily="34" charset="0"/>
                <a:cs typeface="TT2BBo00"/>
              </a:rPr>
              <a:t>and under-researched. Less than 10% of the children who need pain medications in </a:t>
            </a:r>
            <a:r>
              <a:rPr lang="en-NG" sz="1400" kern="0" dirty="0" err="1">
                <a:effectLst/>
                <a:latin typeface="TT2BBo00"/>
                <a:ea typeface="Aptos" panose="020B0004020202020204" pitchFamily="34" charset="0"/>
                <a:cs typeface="TT2BBo00"/>
              </a:rPr>
              <a:t>th</a:t>
            </a:r>
            <a:r>
              <a:rPr lang="en-US" sz="1400" kern="0" dirty="0">
                <a:effectLst/>
                <a:latin typeface="TT2BBo00"/>
                <a:ea typeface="Aptos" panose="020B0004020202020204" pitchFamily="34" charset="0"/>
                <a:cs typeface="TT2BBo00"/>
              </a:rPr>
              <a:t>e </a:t>
            </a:r>
            <a:r>
              <a:rPr lang="en-NG" sz="1400" kern="0" dirty="0">
                <a:effectLst/>
                <a:latin typeface="TT2BBo00"/>
                <a:ea typeface="Aptos" panose="020B0004020202020204" pitchFamily="34" charset="0"/>
                <a:cs typeface="TT2BBo00"/>
              </a:rPr>
              <a:t>world receive it.</a:t>
            </a: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400" b="1" kern="0" dirty="0">
                <a:effectLst/>
                <a:latin typeface="TT2D3o00"/>
                <a:ea typeface="Aptos" panose="020B0004020202020204" pitchFamily="34" charset="0"/>
                <a:cs typeface="TT2D3o00"/>
              </a:rPr>
              <a:t> </a:t>
            </a:r>
            <a:r>
              <a:rPr lang="en-NG" sz="1400" b="1" kern="0" dirty="0">
                <a:effectLst/>
                <a:latin typeface="TT2BBo00"/>
                <a:ea typeface="Aptos" panose="020B0004020202020204" pitchFamily="34" charset="0"/>
                <a:cs typeface="TT2BBo00"/>
              </a:rPr>
              <a:t>Women</a:t>
            </a:r>
            <a:r>
              <a:rPr lang="en-US" sz="1400" b="1" kern="0" dirty="0">
                <a:effectLst/>
                <a:latin typeface="TT2BBo00"/>
                <a:ea typeface="Aptos" panose="020B0004020202020204" pitchFamily="34" charset="0"/>
                <a:cs typeface="TT2BBo00"/>
              </a:rPr>
              <a:t>/</a:t>
            </a:r>
            <a:r>
              <a:rPr lang="en-NG" sz="1400" b="1" kern="0" dirty="0">
                <a:effectLst/>
                <a:latin typeface="TT2BBo00"/>
                <a:ea typeface="Aptos" panose="020B0004020202020204" pitchFamily="34" charset="0"/>
                <a:cs typeface="TT2BBo00"/>
              </a:rPr>
              <a:t> pregnant women </a:t>
            </a:r>
            <a:endParaRPr lang="en-NG" sz="1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400" kern="0" dirty="0">
                <a:effectLst/>
                <a:latin typeface="TT2BBo00"/>
                <a:ea typeface="Aptos" panose="020B0004020202020204" pitchFamily="34" charset="0"/>
                <a:cs typeface="TT2BBo00"/>
              </a:rPr>
              <a:t>The majority of medical treatments have been developed to meet the needs of adult men. This significantly limits women’s access to treatment and services</a:t>
            </a:r>
            <a:r>
              <a:rPr lang="en-US" sz="1400" kern="0" dirty="0">
                <a:latin typeface="TT2BBo00"/>
                <a:ea typeface="Aptos" panose="020B0004020202020204" pitchFamily="34" charset="0"/>
                <a:cs typeface="TT2BBo00"/>
              </a:rPr>
              <a:t>.</a:t>
            </a:r>
            <a:endParaRPr lang="en-NG"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G"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CD9DD277-3A3F-2EBC-093F-979610336A21}"/>
              </a:ext>
            </a:extLst>
          </p:cNvPr>
          <p:cNvSpPr>
            <a:spLocks noGrp="1"/>
          </p:cNvSpPr>
          <p:nvPr>
            <p:ph type="sldNum" sz="quarter" idx="12"/>
          </p:nvPr>
        </p:nvSpPr>
        <p:spPr/>
        <p:txBody>
          <a:bodyPr/>
          <a:lstStyle/>
          <a:p>
            <a:fld id="{B99DDA8D-8C14-5042-99AB-A18DAC02EC77}" type="slidenum">
              <a:rPr lang="en-US" altLang="en-US" smtClean="0"/>
              <a:t>40</a:t>
            </a:fld>
            <a:endParaRPr lang="en-US" altLang="en-US"/>
          </a:p>
        </p:txBody>
      </p:sp>
    </p:spTree>
    <p:extLst>
      <p:ext uri="{BB962C8B-B14F-4D97-AF65-F5344CB8AC3E}">
        <p14:creationId xmlns:p14="http://schemas.microsoft.com/office/powerpoint/2010/main" val="5634287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A774-18AD-8F70-9716-FAB7B586CCEE}"/>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DDE9A4D5-7D8F-A026-40FF-49FBC793EF58}"/>
              </a:ext>
            </a:extLst>
          </p:cNvPr>
          <p:cNvSpPr>
            <a:spLocks noGrp="1"/>
          </p:cNvSpPr>
          <p:nvPr>
            <p:ph idx="1"/>
          </p:nvPr>
        </p:nvSpPr>
        <p:spPr/>
        <p:txBody>
          <a:bodyPr/>
          <a:lstStyle/>
          <a:p>
            <a:pPr>
              <a:lnSpc>
                <a:spcPct val="115000"/>
              </a:lnSpc>
              <a:spcAft>
                <a:spcPts val="800"/>
              </a:spcAft>
            </a:pPr>
            <a:r>
              <a:rPr lang="en-NG" sz="2000" b="1" kern="0" dirty="0">
                <a:effectLst/>
                <a:latin typeface="TT2BBo00"/>
                <a:ea typeface="Aptos" panose="020B0004020202020204" pitchFamily="34" charset="0"/>
                <a:cs typeface="TT2BBo00"/>
              </a:rPr>
              <a:t>Older persons </a:t>
            </a:r>
            <a:endParaRPr lang="en-US" sz="2000" b="1" kern="0" dirty="0">
              <a:effectLst/>
              <a:latin typeface="TT2BBo00"/>
              <a:ea typeface="Aptos" panose="020B0004020202020204" pitchFamily="34" charset="0"/>
              <a:cs typeface="TT2BBo00"/>
            </a:endParaRPr>
          </a:p>
          <a:p>
            <a:pPr>
              <a:lnSpc>
                <a:spcPct val="115000"/>
              </a:lnSpc>
              <a:spcAft>
                <a:spcPts val="800"/>
              </a:spcAft>
            </a:pPr>
            <a:r>
              <a:rPr lang="en-NG" sz="2000" kern="0" dirty="0">
                <a:effectLst/>
                <a:latin typeface="TT2BBo00"/>
                <a:ea typeface="Aptos" panose="020B0004020202020204" pitchFamily="34" charset="0"/>
                <a:cs typeface="TT2BBo00"/>
              </a:rPr>
              <a:t> Healthcare issues of older persons and challenging and under-researched.</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2000" kern="0" dirty="0">
                <a:effectLst/>
                <a:latin typeface="TT2BBo00"/>
                <a:ea typeface="Aptos" panose="020B0004020202020204" pitchFamily="34" charset="0"/>
                <a:cs typeface="TT2BBo00"/>
              </a:rPr>
              <a:t>Adequate palliative care and pain treatment allows older persons to live with dignity up to</a:t>
            </a:r>
            <a:r>
              <a:rPr lang="en-US" sz="2000" kern="100" dirty="0">
                <a:latin typeface="Aptos" panose="020B0004020202020204" pitchFamily="34" charset="0"/>
                <a:ea typeface="Aptos" panose="020B0004020202020204" pitchFamily="34" charset="0"/>
                <a:cs typeface="Times New Roman" panose="02020603050405020304" pitchFamily="18" charset="0"/>
              </a:rPr>
              <a:t> </a:t>
            </a:r>
            <a:r>
              <a:rPr lang="en-NG" sz="2000" kern="0" dirty="0">
                <a:effectLst/>
                <a:latin typeface="TT2BBo00"/>
                <a:ea typeface="Aptos" panose="020B0004020202020204" pitchFamily="34" charset="0"/>
                <a:cs typeface="TT2BBo00"/>
              </a:rPr>
              <a:t>and through chronic conditions and terminal illness. </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2000" b="1" kern="0" dirty="0">
                <a:latin typeface="Segoe UI Symbol" panose="020B0502040204020203" pitchFamily="34" charset="0"/>
                <a:ea typeface="Aptos" panose="020B0004020202020204" pitchFamily="34" charset="0"/>
                <a:cs typeface="TT2BBo00"/>
              </a:rPr>
              <a:t>Patients with special needs</a:t>
            </a:r>
          </a:p>
          <a:p>
            <a:pPr>
              <a:lnSpc>
                <a:spcPct val="115000"/>
              </a:lnSpc>
              <a:spcAft>
                <a:spcPts val="800"/>
              </a:spcAft>
            </a:pPr>
            <a:r>
              <a:rPr lang="en-NG" sz="2000" kern="0" dirty="0">
                <a:effectLst/>
                <a:latin typeface="TT2BBo00"/>
                <a:ea typeface="Aptos" panose="020B0004020202020204" pitchFamily="34" charset="0"/>
                <a:cs typeface="TT2BBo00"/>
              </a:rPr>
              <a:t>Patients with mental health and substance use disorders, </a:t>
            </a:r>
            <a:r>
              <a:rPr lang="en-US" sz="2000" kern="0" dirty="0">
                <a:effectLst/>
                <a:latin typeface="TT2BBo00"/>
                <a:ea typeface="Aptos" panose="020B0004020202020204" pitchFamily="34" charset="0"/>
                <a:cs typeface="TT2BBo00"/>
              </a:rPr>
              <a:t>sickle </a:t>
            </a:r>
            <a:r>
              <a:rPr lang="en-NG" sz="2000" kern="0" dirty="0">
                <a:effectLst/>
                <a:latin typeface="TT2BBo00"/>
                <a:ea typeface="Aptos" panose="020B0004020202020204" pitchFamily="34" charset="0"/>
                <a:cs typeface="TT2BBo00"/>
              </a:rPr>
              <a:t>cell and other health conditions that require the use of </a:t>
            </a:r>
            <a:r>
              <a:rPr lang="en-NG" sz="2000" kern="0" dirty="0" err="1">
                <a:effectLst/>
                <a:latin typeface="TT2BBo00"/>
                <a:ea typeface="Aptos" panose="020B0004020202020204" pitchFamily="34" charset="0"/>
                <a:cs typeface="TT2BBo00"/>
              </a:rPr>
              <a:t>narcoti</a:t>
            </a:r>
            <a:r>
              <a:rPr lang="en-US" sz="2000" kern="0" dirty="0">
                <a:effectLst/>
                <a:latin typeface="TT2BBo00"/>
                <a:ea typeface="Aptos" panose="020B0004020202020204" pitchFamily="34" charset="0"/>
                <a:cs typeface="TT2BBo00"/>
              </a:rPr>
              <a:t>c</a:t>
            </a:r>
            <a:r>
              <a:rPr lang="en-NG" sz="2000" kern="0" dirty="0">
                <a:effectLst/>
                <a:latin typeface="TT2BBo00"/>
                <a:ea typeface="Aptos" panose="020B0004020202020204" pitchFamily="34" charset="0"/>
                <a:cs typeface="TT2BBo00"/>
              </a:rPr>
              <a:t> and other controlled medicines.</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7DFEFD4E-789E-1055-3B7A-35E9E97326B9}"/>
              </a:ext>
            </a:extLst>
          </p:cNvPr>
          <p:cNvSpPr>
            <a:spLocks noGrp="1"/>
          </p:cNvSpPr>
          <p:nvPr>
            <p:ph type="sldNum" sz="quarter" idx="12"/>
          </p:nvPr>
        </p:nvSpPr>
        <p:spPr/>
        <p:txBody>
          <a:bodyPr/>
          <a:lstStyle/>
          <a:p>
            <a:fld id="{B99DDA8D-8C14-5042-99AB-A18DAC02EC77}" type="slidenum">
              <a:rPr lang="en-US" altLang="en-US" smtClean="0"/>
              <a:t>41</a:t>
            </a:fld>
            <a:endParaRPr lang="en-US" altLang="en-US"/>
          </a:p>
        </p:txBody>
      </p:sp>
    </p:spTree>
    <p:extLst>
      <p:ext uri="{BB962C8B-B14F-4D97-AF65-F5344CB8AC3E}">
        <p14:creationId xmlns:p14="http://schemas.microsoft.com/office/powerpoint/2010/main" val="5800236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62B9-4B2E-69DC-E9BB-8AD4008CC97C}"/>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190C9F17-1CC4-EEDD-9E86-968A96643C37}"/>
              </a:ext>
            </a:extLst>
          </p:cNvPr>
          <p:cNvSpPr>
            <a:spLocks noGrp="1"/>
          </p:cNvSpPr>
          <p:nvPr>
            <p:ph idx="1"/>
          </p:nvPr>
        </p:nvSpPr>
        <p:spPr/>
        <p:txBody>
          <a:bodyPr/>
          <a:lstStyle/>
          <a:p>
            <a:pPr>
              <a:lnSpc>
                <a:spcPct val="115000"/>
              </a:lnSpc>
              <a:spcAft>
                <a:spcPts val="800"/>
              </a:spcAft>
            </a:pPr>
            <a:r>
              <a:rPr lang="en-US" sz="2000" b="1" i="1" kern="0" dirty="0">
                <a:solidFill>
                  <a:srgbClr val="000000"/>
                </a:solidFill>
                <a:effectLst/>
                <a:latin typeface="TT2BBo00"/>
                <a:ea typeface="Aptos" panose="020B0004020202020204" pitchFamily="34" charset="0"/>
                <a:cs typeface="TT2BBo00"/>
              </a:rPr>
              <a:t>Prevention of Diversion and non-medical use</a:t>
            </a:r>
          </a:p>
          <a:p>
            <a:pPr>
              <a:lnSpc>
                <a:spcPct val="115000"/>
              </a:lnSpc>
              <a:spcAft>
                <a:spcPts val="800"/>
              </a:spcAft>
            </a:pPr>
            <a:r>
              <a:rPr lang="en-NG" sz="1800" kern="0" dirty="0">
                <a:solidFill>
                  <a:srgbClr val="000000"/>
                </a:solidFill>
                <a:effectLst/>
                <a:latin typeface="TT2BBo00"/>
                <a:ea typeface="Aptos" panose="020B0004020202020204" pitchFamily="34" charset="0"/>
                <a:cs typeface="TT2BBo00"/>
              </a:rPr>
              <a:t>U</a:t>
            </a:r>
            <a:r>
              <a:rPr lang="en-US" sz="1800" kern="0" dirty="0">
                <a:solidFill>
                  <a:srgbClr val="000000"/>
                </a:solidFill>
                <a:effectLst/>
                <a:latin typeface="TT2BBo00"/>
                <a:ea typeface="Aptos" panose="020B0004020202020204" pitchFamily="34" charset="0"/>
                <a:cs typeface="TT2BBo00"/>
              </a:rPr>
              <a:t>se of </a:t>
            </a:r>
            <a:r>
              <a:rPr lang="en-NG" sz="1800" kern="0" dirty="0">
                <a:solidFill>
                  <a:srgbClr val="000000"/>
                </a:solidFill>
                <a:effectLst/>
                <a:latin typeface="TT2BBo00"/>
                <a:ea typeface="Aptos" panose="020B0004020202020204" pitchFamily="34" charset="0"/>
                <a:cs typeface="TT2BBo00"/>
              </a:rPr>
              <a:t>electronic platform</a:t>
            </a:r>
            <a:r>
              <a:rPr lang="en-US" sz="1800" kern="0" dirty="0">
                <a:solidFill>
                  <a:srgbClr val="000000"/>
                </a:solidFill>
                <a:effectLst/>
                <a:latin typeface="TT2BBo00"/>
                <a:ea typeface="Aptos" panose="020B0004020202020204" pitchFamily="34" charset="0"/>
                <a:cs typeface="TT2BBo00"/>
              </a:rPr>
              <a:t>s</a:t>
            </a:r>
            <a:r>
              <a:rPr lang="en-NG" sz="1800" kern="0" dirty="0">
                <a:solidFill>
                  <a:srgbClr val="000000"/>
                </a:solidFill>
                <a:effectLst/>
                <a:latin typeface="TT2BBo00"/>
                <a:ea typeface="Aptos" panose="020B0004020202020204" pitchFamily="34" charset="0"/>
                <a:cs typeface="TT2BBo00"/>
              </a:rPr>
              <a:t> to track products at every step of the supply chain</a:t>
            </a:r>
            <a:endParaRPr lang="en-US" sz="1800" kern="0" dirty="0">
              <a:solidFill>
                <a:srgbClr val="000000"/>
              </a:solidFill>
              <a:latin typeface="TT2BBo00"/>
              <a:ea typeface="Aptos" panose="020B0004020202020204" pitchFamily="34" charset="0"/>
              <a:cs typeface="TT2BBo00"/>
            </a:endParaRPr>
          </a:p>
          <a:p>
            <a:pPr>
              <a:lnSpc>
                <a:spcPct val="115000"/>
              </a:lnSpc>
              <a:spcAft>
                <a:spcPts val="800"/>
              </a:spcAft>
            </a:pPr>
            <a:r>
              <a:rPr lang="en-NG" sz="1800" kern="0" dirty="0">
                <a:solidFill>
                  <a:srgbClr val="000000"/>
                </a:solidFill>
                <a:effectLst/>
                <a:latin typeface="TT2C5o00"/>
                <a:ea typeface="Aptos" panose="020B0004020202020204" pitchFamily="34" charset="0"/>
                <a:cs typeface="TT2C5o00"/>
              </a:rPr>
              <a:t> </a:t>
            </a:r>
            <a:r>
              <a:rPr lang="en-NG" sz="1800" kern="0" dirty="0">
                <a:solidFill>
                  <a:srgbClr val="000000"/>
                </a:solidFill>
                <a:effectLst/>
                <a:latin typeface="TT2BBo00"/>
                <a:ea typeface="Aptos" panose="020B0004020202020204" pitchFamily="34" charset="0"/>
                <a:cs typeface="TT2BBo00"/>
              </a:rPr>
              <a:t>Build strong policies to report suspected fraudulent medicines with a framework of</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pharmacovigilance.</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0" dirty="0">
                <a:solidFill>
                  <a:srgbClr val="000000"/>
                </a:solidFill>
                <a:effectLst/>
                <a:latin typeface="TT2C5o00"/>
                <a:ea typeface="Aptos" panose="020B0004020202020204" pitchFamily="34" charset="0"/>
                <a:cs typeface="TT2C5o00"/>
              </a:rPr>
              <a:t> </a:t>
            </a:r>
            <a:r>
              <a:rPr lang="en-NG" sz="1800" kern="0" dirty="0" err="1">
                <a:solidFill>
                  <a:srgbClr val="000000"/>
                </a:solidFill>
                <a:effectLst/>
                <a:latin typeface="TT2BBo00"/>
                <a:ea typeface="Aptos" panose="020B0004020202020204" pitchFamily="34" charset="0"/>
                <a:cs typeface="TT2BBo00"/>
              </a:rPr>
              <a:t>Analyze</a:t>
            </a:r>
            <a:r>
              <a:rPr lang="en-NG" sz="1800" kern="0" dirty="0">
                <a:solidFill>
                  <a:srgbClr val="000000"/>
                </a:solidFill>
                <a:effectLst/>
                <a:latin typeface="TT2BBo00"/>
                <a:ea typeface="Aptos" panose="020B0004020202020204" pitchFamily="34" charset="0"/>
                <a:cs typeface="TT2BBo00"/>
              </a:rPr>
              <a:t> the markets to determine demand for controlled medicines that is being met</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outside the regulated market.</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0" dirty="0">
                <a:solidFill>
                  <a:srgbClr val="000000"/>
                </a:solidFill>
                <a:effectLst/>
                <a:latin typeface="TT2C5o00"/>
                <a:ea typeface="Aptos" panose="020B0004020202020204" pitchFamily="34" charset="0"/>
                <a:cs typeface="TT2C5o00"/>
              </a:rPr>
              <a:t> </a:t>
            </a:r>
            <a:r>
              <a:rPr lang="en-NG" sz="1800" kern="0" dirty="0" err="1">
                <a:solidFill>
                  <a:srgbClr val="000000"/>
                </a:solidFill>
                <a:effectLst/>
                <a:latin typeface="TT2BBo00"/>
                <a:ea typeface="Aptos" panose="020B0004020202020204" pitchFamily="34" charset="0"/>
                <a:cs typeface="TT2BBo00"/>
              </a:rPr>
              <a:t>Analyze</a:t>
            </a:r>
            <a:r>
              <a:rPr lang="en-NG" sz="1800" kern="0" dirty="0">
                <a:solidFill>
                  <a:srgbClr val="000000"/>
                </a:solidFill>
                <a:effectLst/>
                <a:latin typeface="TT2BBo00"/>
                <a:ea typeface="Aptos" panose="020B0004020202020204" pitchFamily="34" charset="0"/>
                <a:cs typeface="TT2BBo00"/>
              </a:rPr>
              <a:t> the pharmaceutical company role in promoting medication, including new</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products that may be marketed as abuse resistance.</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6896E584-6036-3B9C-B5D7-7E39A38CBC44}"/>
              </a:ext>
            </a:extLst>
          </p:cNvPr>
          <p:cNvSpPr>
            <a:spLocks noGrp="1"/>
          </p:cNvSpPr>
          <p:nvPr>
            <p:ph type="sldNum" sz="quarter" idx="12"/>
          </p:nvPr>
        </p:nvSpPr>
        <p:spPr/>
        <p:txBody>
          <a:bodyPr/>
          <a:lstStyle/>
          <a:p>
            <a:fld id="{B99DDA8D-8C14-5042-99AB-A18DAC02EC77}" type="slidenum">
              <a:rPr lang="en-US" altLang="en-US" smtClean="0"/>
              <a:t>42</a:t>
            </a:fld>
            <a:endParaRPr lang="en-US" altLang="en-US"/>
          </a:p>
        </p:txBody>
      </p:sp>
    </p:spTree>
    <p:extLst>
      <p:ext uri="{BB962C8B-B14F-4D97-AF65-F5344CB8AC3E}">
        <p14:creationId xmlns:p14="http://schemas.microsoft.com/office/powerpoint/2010/main" val="17428290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A527-7B1A-3472-00C3-B987DFA214CB}"/>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51DECF44-BB95-B9B5-C6AE-FF1BB788B644}"/>
              </a:ext>
            </a:extLst>
          </p:cNvPr>
          <p:cNvSpPr>
            <a:spLocks noGrp="1"/>
          </p:cNvSpPr>
          <p:nvPr>
            <p:ph idx="1"/>
          </p:nvPr>
        </p:nvSpPr>
        <p:spPr/>
        <p:txBody>
          <a:bodyPr/>
          <a:lstStyle/>
          <a:p>
            <a:pPr>
              <a:lnSpc>
                <a:spcPct val="115000"/>
              </a:lnSpc>
              <a:spcAft>
                <a:spcPts val="800"/>
              </a:spcAft>
            </a:pPr>
            <a:r>
              <a:rPr lang="en-US" sz="2400" b="1" i="1" dirty="0"/>
              <a:t>Data and Research</a:t>
            </a:r>
          </a:p>
          <a:p>
            <a:pPr>
              <a:lnSpc>
                <a:spcPct val="115000"/>
              </a:lnSpc>
              <a:spcAft>
                <a:spcPts val="800"/>
              </a:spcAft>
            </a:pPr>
            <a:r>
              <a:rPr lang="en-NG" sz="1800" kern="0" dirty="0">
                <a:solidFill>
                  <a:srgbClr val="000000"/>
                </a:solidFill>
                <a:effectLst/>
                <a:latin typeface="TT2BBo00"/>
                <a:ea typeface="Aptos" panose="020B0004020202020204" pitchFamily="34" charset="0"/>
                <a:cs typeface="TT2BBo00"/>
              </a:rPr>
              <a:t>The importance of collecting data and supporting the research to drive evidence based practice</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cannot be overstated. As Albert Einstein said, “If we knew what it was we were doing, it would</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not be called research, would it?”. </a:t>
            </a:r>
            <a:endParaRPr lang="en-US" sz="1800" kern="0" dirty="0">
              <a:solidFill>
                <a:srgbClr val="000000"/>
              </a:solidFill>
              <a:effectLst/>
              <a:latin typeface="TT2BBo00"/>
              <a:ea typeface="Aptos" panose="020B0004020202020204" pitchFamily="34" charset="0"/>
              <a:cs typeface="TT2BBo00"/>
            </a:endParaRPr>
          </a:p>
          <a:p>
            <a:pPr>
              <a:lnSpc>
                <a:spcPct val="115000"/>
              </a:lnSpc>
              <a:spcAft>
                <a:spcPts val="800"/>
              </a:spcAft>
            </a:pPr>
            <a:r>
              <a:rPr lang="en-NG" sz="1800" kern="0" dirty="0">
                <a:solidFill>
                  <a:srgbClr val="000000"/>
                </a:solidFill>
                <a:effectLst/>
                <a:latin typeface="TT2BBo00"/>
                <a:ea typeface="Aptos" panose="020B0004020202020204" pitchFamily="34" charset="0"/>
                <a:cs typeface="TT2BBo00"/>
              </a:rPr>
              <a:t>Prioritize the collection of accurate data at all levels of the healthcare system. </a:t>
            </a:r>
            <a:endParaRPr lang="en-US" sz="1800" kern="0" dirty="0">
              <a:solidFill>
                <a:srgbClr val="000000"/>
              </a:solidFill>
              <a:effectLst/>
              <a:latin typeface="TT2BBo00"/>
              <a:ea typeface="Aptos" panose="020B0004020202020204" pitchFamily="34" charset="0"/>
              <a:cs typeface="TT2BBo00"/>
            </a:endParaRPr>
          </a:p>
          <a:p>
            <a:pPr>
              <a:lnSpc>
                <a:spcPct val="115000"/>
              </a:lnSpc>
              <a:spcAft>
                <a:spcPts val="800"/>
              </a:spcAft>
            </a:pPr>
            <a:r>
              <a:rPr lang="en-NG" sz="1800" kern="0" dirty="0">
                <a:solidFill>
                  <a:srgbClr val="000000"/>
                </a:solidFill>
                <a:effectLst/>
                <a:latin typeface="TT2BBo00"/>
                <a:ea typeface="Aptos" panose="020B0004020202020204" pitchFamily="34" charset="0"/>
                <a:cs typeface="TT2BBo00"/>
              </a:rPr>
              <a:t>Use of technology or mobile monitoring using specialized Apps to capture data points.</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G" sz="1800" kern="0" dirty="0">
                <a:solidFill>
                  <a:srgbClr val="000000"/>
                </a:solidFill>
                <a:effectLst/>
                <a:latin typeface="TT2C5o00"/>
                <a:ea typeface="Aptos" panose="020B0004020202020204" pitchFamily="34" charset="0"/>
                <a:cs typeface="TT2C5o00"/>
              </a:rPr>
              <a:t> </a:t>
            </a:r>
            <a:r>
              <a:rPr lang="en-NG" sz="1800" kern="0" dirty="0">
                <a:solidFill>
                  <a:srgbClr val="000000"/>
                </a:solidFill>
                <a:effectLst/>
                <a:latin typeface="TT2BBo00"/>
                <a:ea typeface="Aptos" panose="020B0004020202020204" pitchFamily="34" charset="0"/>
                <a:cs typeface="TT2BBo00"/>
              </a:rPr>
              <a:t>Engage </a:t>
            </a:r>
            <a:r>
              <a:rPr lang="en-US" sz="1800" kern="0" dirty="0">
                <a:solidFill>
                  <a:srgbClr val="000000"/>
                </a:solidFill>
                <a:effectLst/>
                <a:latin typeface="TT2BBo00"/>
                <a:ea typeface="Aptos" panose="020B0004020202020204" pitchFamily="34" charset="0"/>
                <a:cs typeface="TT2BBo00"/>
              </a:rPr>
              <a:t>the academia </a:t>
            </a:r>
            <a:r>
              <a:rPr lang="en-NG" sz="1800" kern="0" dirty="0">
                <a:solidFill>
                  <a:srgbClr val="000000"/>
                </a:solidFill>
                <a:effectLst/>
                <a:latin typeface="TT2BBo00"/>
                <a:ea typeface="Aptos" panose="020B0004020202020204" pitchFamily="34" charset="0"/>
                <a:cs typeface="TT2BBo00"/>
              </a:rPr>
              <a:t>with an interest in this topic to monitor and research the</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NG" sz="1800" kern="0" dirty="0">
                <a:solidFill>
                  <a:srgbClr val="000000"/>
                </a:solidFill>
                <a:effectLst/>
                <a:latin typeface="TT2BBo00"/>
                <a:ea typeface="Aptos" panose="020B0004020202020204" pitchFamily="34" charset="0"/>
                <a:cs typeface="TT2BBo00"/>
              </a:rPr>
              <a:t>strategies implemented with a goal to publish results in a peer reviewed journal</a:t>
            </a:r>
            <a:r>
              <a:rPr lang="en-US" sz="1800" kern="0" dirty="0">
                <a:solidFill>
                  <a:srgbClr val="000000"/>
                </a:solidFill>
                <a:effectLst/>
                <a:latin typeface="TT2BBo00"/>
                <a:ea typeface="Aptos" panose="020B0004020202020204" pitchFamily="34" charset="0"/>
                <a:cs typeface="TT2BBo00"/>
              </a:rPr>
              <a:t>s.</a:t>
            </a: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kern="0" dirty="0">
              <a:solidFill>
                <a:srgbClr val="000000"/>
              </a:solidFill>
              <a:effectLst/>
              <a:latin typeface="TT2BBo00"/>
              <a:ea typeface="Aptos" panose="020B0004020202020204" pitchFamily="34" charset="0"/>
              <a:cs typeface="TT2BBo00"/>
            </a:endParaRPr>
          </a:p>
          <a:p>
            <a:pPr>
              <a:lnSpc>
                <a:spcPct val="115000"/>
              </a:lnSpc>
              <a:spcAft>
                <a:spcPts val="800"/>
              </a:spcAft>
            </a:pP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a:p>
            <a:endParaRPr lang="en-NG" dirty="0"/>
          </a:p>
        </p:txBody>
      </p:sp>
      <p:sp>
        <p:nvSpPr>
          <p:cNvPr id="4" name="Slide Number Placeholder 3">
            <a:extLst>
              <a:ext uri="{FF2B5EF4-FFF2-40B4-BE49-F238E27FC236}">
                <a16:creationId xmlns:a16="http://schemas.microsoft.com/office/drawing/2014/main" id="{37A3069A-CCF2-62FF-1F56-0E01A59F82AA}"/>
              </a:ext>
            </a:extLst>
          </p:cNvPr>
          <p:cNvSpPr>
            <a:spLocks noGrp="1"/>
          </p:cNvSpPr>
          <p:nvPr>
            <p:ph type="sldNum" sz="quarter" idx="12"/>
          </p:nvPr>
        </p:nvSpPr>
        <p:spPr/>
        <p:txBody>
          <a:bodyPr/>
          <a:lstStyle/>
          <a:p>
            <a:fld id="{B99DDA8D-8C14-5042-99AB-A18DAC02EC77}" type="slidenum">
              <a:rPr lang="en-US" altLang="en-US" smtClean="0"/>
              <a:t>43</a:t>
            </a:fld>
            <a:endParaRPr lang="en-US" altLang="en-US"/>
          </a:p>
        </p:txBody>
      </p:sp>
    </p:spTree>
    <p:extLst>
      <p:ext uri="{BB962C8B-B14F-4D97-AF65-F5344CB8AC3E}">
        <p14:creationId xmlns:p14="http://schemas.microsoft.com/office/powerpoint/2010/main" val="32949063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3365-7856-2B2F-C86C-D91C117A66AE}"/>
              </a:ext>
            </a:extLst>
          </p:cNvPr>
          <p:cNvSpPr>
            <a:spLocks noGrp="1"/>
          </p:cNvSpPr>
          <p:nvPr>
            <p:ph type="title"/>
          </p:nvPr>
        </p:nvSpPr>
        <p:spPr/>
        <p:txBody>
          <a:bodyPr/>
          <a:lstStyle/>
          <a:p>
            <a:r>
              <a:rPr lang="en-US" sz="4000" dirty="0"/>
              <a:t>Promoting Access to, Availability and Affordability of Controlled Medicines</a:t>
            </a:r>
            <a:endParaRPr lang="en-NG" sz="4000" dirty="0"/>
          </a:p>
        </p:txBody>
      </p:sp>
      <p:sp>
        <p:nvSpPr>
          <p:cNvPr id="3" name="Content Placeholder 2">
            <a:extLst>
              <a:ext uri="{FF2B5EF4-FFF2-40B4-BE49-F238E27FC236}">
                <a16:creationId xmlns:a16="http://schemas.microsoft.com/office/drawing/2014/main" id="{16B3D418-4DA5-894E-F239-27F55F80C755}"/>
              </a:ext>
            </a:extLst>
          </p:cNvPr>
          <p:cNvSpPr>
            <a:spLocks noGrp="1"/>
          </p:cNvSpPr>
          <p:nvPr>
            <p:ph idx="1"/>
          </p:nvPr>
        </p:nvSpPr>
        <p:spPr/>
        <p:txBody>
          <a:bodyPr/>
          <a:lstStyle/>
          <a:p>
            <a:pPr>
              <a:lnSpc>
                <a:spcPct val="115000"/>
              </a:lnSpc>
              <a:spcAft>
                <a:spcPts val="800"/>
              </a:spcAft>
            </a:pPr>
            <a:r>
              <a:rPr lang="en-US" sz="2400" b="1" i="1" dirty="0"/>
              <a:t>Data and Research</a:t>
            </a:r>
          </a:p>
          <a:p>
            <a:pPr>
              <a:lnSpc>
                <a:spcPct val="115000"/>
              </a:lnSpc>
              <a:spcAft>
                <a:spcPts val="800"/>
              </a:spcAft>
            </a:pPr>
            <a:r>
              <a:rPr lang="en-US" sz="2000" dirty="0"/>
              <a:t> </a:t>
            </a:r>
            <a:r>
              <a:rPr lang="en-NG" sz="2000" kern="0" dirty="0">
                <a:solidFill>
                  <a:srgbClr val="000000"/>
                </a:solidFill>
                <a:effectLst/>
                <a:latin typeface="TT2BBo00"/>
                <a:ea typeface="Aptos" panose="020B0004020202020204" pitchFamily="34" charset="0"/>
                <a:cs typeface="TT2BBo00"/>
              </a:rPr>
              <a:t>Invest in research and development. Research is not only in company’s products but in other healthcare related data as a corporate social responsibility. This will</a:t>
            </a:r>
            <a:r>
              <a:rPr lang="en-NG" sz="2000" kern="0" dirty="0">
                <a:solidFill>
                  <a:srgbClr val="000000"/>
                </a:solidFill>
                <a:effectLst/>
                <a:latin typeface="TT2C5o00"/>
                <a:ea typeface="Aptos" panose="020B0004020202020204" pitchFamily="34" charset="0"/>
                <a:cs typeface="TT2C5o00"/>
              </a:rPr>
              <a:t> </a:t>
            </a:r>
            <a:r>
              <a:rPr lang="en-NG" sz="2000" kern="0" dirty="0">
                <a:solidFill>
                  <a:srgbClr val="000000"/>
                </a:solidFill>
                <a:effectLst/>
                <a:latin typeface="TT2BBo00"/>
                <a:ea typeface="Aptos" panose="020B0004020202020204" pitchFamily="34" charset="0"/>
                <a:cs typeface="TT2BBo00"/>
              </a:rPr>
              <a:t>strengthen the role that </a:t>
            </a:r>
            <a:r>
              <a:rPr lang="en-US" sz="2000" kern="0" dirty="0">
                <a:solidFill>
                  <a:srgbClr val="000000"/>
                </a:solidFill>
                <a:effectLst/>
                <a:latin typeface="TT2BBo00"/>
                <a:ea typeface="Aptos" panose="020B0004020202020204" pitchFamily="34" charset="0"/>
                <a:cs typeface="TT2BBo00"/>
              </a:rPr>
              <a:t>the pharmaceutical</a:t>
            </a:r>
            <a:r>
              <a:rPr lang="en-NG" sz="2000" kern="0" dirty="0">
                <a:solidFill>
                  <a:srgbClr val="000000"/>
                </a:solidFill>
                <a:effectLst/>
                <a:latin typeface="TT2BBo00"/>
                <a:ea typeface="Aptos" panose="020B0004020202020204" pitchFamily="34" charset="0"/>
                <a:cs typeface="TT2BBo00"/>
              </a:rPr>
              <a:t> society plays in collecting and monitoring data and other trends.</a:t>
            </a:r>
            <a:endParaRPr lang="en-US" sz="2000" kern="0" dirty="0">
              <a:solidFill>
                <a:srgbClr val="000000"/>
              </a:solidFill>
              <a:effectLst/>
              <a:latin typeface="TT2BBo00"/>
              <a:ea typeface="Aptos" panose="020B0004020202020204" pitchFamily="34" charset="0"/>
              <a:cs typeface="TT2BBo00"/>
            </a:endParaRPr>
          </a:p>
          <a:p>
            <a:pPr>
              <a:lnSpc>
                <a:spcPct val="115000"/>
              </a:lnSpc>
              <a:spcAft>
                <a:spcPts val="800"/>
              </a:spcAft>
            </a:pPr>
            <a:r>
              <a:rPr lang="en-US" sz="2000" kern="0" dirty="0">
                <a:solidFill>
                  <a:srgbClr val="000000"/>
                </a:solidFill>
                <a:latin typeface="TT2BBo00"/>
                <a:ea typeface="Aptos" panose="020B0004020202020204" pitchFamily="34" charset="0"/>
                <a:cs typeface="Times New Roman" panose="02020603050405020304" pitchFamily="18" charset="0"/>
              </a:rPr>
              <a:t>Develop new combination therapies and other specialized formulations.</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US" dirty="0"/>
          </a:p>
          <a:p>
            <a:endParaRPr lang="en-NG" dirty="0"/>
          </a:p>
        </p:txBody>
      </p:sp>
      <p:sp>
        <p:nvSpPr>
          <p:cNvPr id="4" name="Slide Number Placeholder 3">
            <a:extLst>
              <a:ext uri="{FF2B5EF4-FFF2-40B4-BE49-F238E27FC236}">
                <a16:creationId xmlns:a16="http://schemas.microsoft.com/office/drawing/2014/main" id="{2AC2F872-B352-0FB5-42A9-E63A323822FD}"/>
              </a:ext>
            </a:extLst>
          </p:cNvPr>
          <p:cNvSpPr>
            <a:spLocks noGrp="1"/>
          </p:cNvSpPr>
          <p:nvPr>
            <p:ph type="sldNum" sz="quarter" idx="12"/>
          </p:nvPr>
        </p:nvSpPr>
        <p:spPr/>
        <p:txBody>
          <a:bodyPr/>
          <a:lstStyle/>
          <a:p>
            <a:fld id="{B99DDA8D-8C14-5042-99AB-A18DAC02EC77}" type="slidenum">
              <a:rPr lang="en-US" altLang="en-US" smtClean="0"/>
              <a:t>44</a:t>
            </a:fld>
            <a:endParaRPr lang="en-US" altLang="en-US"/>
          </a:p>
        </p:txBody>
      </p:sp>
    </p:spTree>
    <p:extLst>
      <p:ext uri="{BB962C8B-B14F-4D97-AF65-F5344CB8AC3E}">
        <p14:creationId xmlns:p14="http://schemas.microsoft.com/office/powerpoint/2010/main" val="1540407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A654-3B76-2BE2-DF88-2EBA4A557151}"/>
              </a:ext>
            </a:extLst>
          </p:cNvPr>
          <p:cNvSpPr>
            <a:spLocks noGrp="1"/>
          </p:cNvSpPr>
          <p:nvPr>
            <p:ph type="title"/>
          </p:nvPr>
        </p:nvSpPr>
        <p:spPr/>
        <p:txBody>
          <a:bodyPr/>
          <a:lstStyle/>
          <a:p>
            <a:r>
              <a:rPr lang="en-US" sz="3600" dirty="0"/>
              <a:t>Traceability of Pharmaceutical Products</a:t>
            </a:r>
            <a:endParaRPr lang="en-NG" sz="3600" dirty="0"/>
          </a:p>
        </p:txBody>
      </p:sp>
      <p:sp>
        <p:nvSpPr>
          <p:cNvPr id="3" name="Content Placeholder 2">
            <a:extLst>
              <a:ext uri="{FF2B5EF4-FFF2-40B4-BE49-F238E27FC236}">
                <a16:creationId xmlns:a16="http://schemas.microsoft.com/office/drawing/2014/main" id="{DF41FF69-39A1-7C89-2A89-B2D106DC51CD}"/>
              </a:ext>
            </a:extLst>
          </p:cNvPr>
          <p:cNvSpPr>
            <a:spLocks noGrp="1"/>
          </p:cNvSpPr>
          <p:nvPr>
            <p:ph idx="1"/>
          </p:nvPr>
        </p:nvSpPr>
        <p:spPr/>
        <p:txBody>
          <a:bodyPr/>
          <a:lstStyle/>
          <a:p>
            <a:pPr marL="457200" indent="-457200" algn="l">
              <a:buFont typeface="Arial" panose="020B0604020202020204" pitchFamily="34" charset="0"/>
              <a:buChar char="•"/>
            </a:pPr>
            <a:r>
              <a:rPr lang="en-US" sz="2000" dirty="0" err="1"/>
              <a:t>FMoH</a:t>
            </a:r>
            <a:r>
              <a:rPr lang="en-US" sz="2000" dirty="0"/>
              <a:t> launched a National Traceability of Pharmaceutical Products in 2020.</a:t>
            </a:r>
          </a:p>
          <a:p>
            <a:pPr marL="457200" indent="-457200" algn="l">
              <a:buFont typeface="Arial" panose="020B0604020202020204" pitchFamily="34" charset="0"/>
              <a:buChar char="•"/>
            </a:pPr>
            <a:r>
              <a:rPr lang="en-US" sz="2000" dirty="0"/>
              <a:t>NAFDAC implemented this policy with COVID-19 Vaccines in 2020 and it was successful.</a:t>
            </a:r>
          </a:p>
          <a:p>
            <a:pPr marL="457200" indent="-457200" algn="l">
              <a:buFont typeface="Arial" panose="020B0604020202020204" pitchFamily="34" charset="0"/>
              <a:buChar char="•"/>
            </a:pPr>
            <a:r>
              <a:rPr lang="en-US" sz="2000" dirty="0"/>
              <a:t>The implementation is now been extended to Narcotic Medicines.</a:t>
            </a:r>
          </a:p>
          <a:p>
            <a:pPr marL="457200" indent="-457200" algn="l">
              <a:buFont typeface="Arial" panose="020B0604020202020204" pitchFamily="34" charset="0"/>
              <a:buChar char="•"/>
            </a:pPr>
            <a:r>
              <a:rPr lang="en-US" sz="2000" dirty="0"/>
              <a:t>Sequel to the above, each pharmaceutical premises is required to register her  location with Global Standard (GS 1) Nigeria and obtain a Global Location Number (GLN).</a:t>
            </a:r>
          </a:p>
          <a:p>
            <a:pPr marL="457200" indent="-457200" algn="l">
              <a:buFont typeface="Arial" panose="020B0604020202020204" pitchFamily="34" charset="0"/>
              <a:buChar char="•"/>
            </a:pPr>
            <a:r>
              <a:rPr lang="en-US" sz="2000" dirty="0"/>
              <a:t>Market Authorization Owners are to obtain Global Trade Identification Numbers (GTINs) for their products. </a:t>
            </a:r>
          </a:p>
          <a:p>
            <a:endParaRPr lang="en-NG" dirty="0"/>
          </a:p>
        </p:txBody>
      </p:sp>
      <p:sp>
        <p:nvSpPr>
          <p:cNvPr id="4" name="Slide Number Placeholder 3">
            <a:extLst>
              <a:ext uri="{FF2B5EF4-FFF2-40B4-BE49-F238E27FC236}">
                <a16:creationId xmlns:a16="http://schemas.microsoft.com/office/drawing/2014/main" id="{5EE640CB-E212-1FC4-35E3-C066766CCF8D}"/>
              </a:ext>
            </a:extLst>
          </p:cNvPr>
          <p:cNvSpPr>
            <a:spLocks noGrp="1"/>
          </p:cNvSpPr>
          <p:nvPr>
            <p:ph type="sldNum" sz="quarter" idx="12"/>
          </p:nvPr>
        </p:nvSpPr>
        <p:spPr/>
        <p:txBody>
          <a:bodyPr/>
          <a:lstStyle/>
          <a:p>
            <a:fld id="{B99DDA8D-8C14-5042-99AB-A18DAC02EC77}" type="slidenum">
              <a:rPr lang="en-US" altLang="en-US" smtClean="0"/>
              <a:t>45</a:t>
            </a:fld>
            <a:endParaRPr lang="en-US" altLang="en-US"/>
          </a:p>
        </p:txBody>
      </p:sp>
    </p:spTree>
    <p:extLst>
      <p:ext uri="{BB962C8B-B14F-4D97-AF65-F5344CB8AC3E}">
        <p14:creationId xmlns:p14="http://schemas.microsoft.com/office/powerpoint/2010/main" val="25476963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7390-8A9A-E50F-5EB5-A35776C267EE}"/>
              </a:ext>
            </a:extLst>
          </p:cNvPr>
          <p:cNvSpPr>
            <a:spLocks noGrp="1"/>
          </p:cNvSpPr>
          <p:nvPr>
            <p:ph type="title"/>
          </p:nvPr>
        </p:nvSpPr>
        <p:spPr/>
        <p:txBody>
          <a:bodyPr/>
          <a:lstStyle/>
          <a:p>
            <a:r>
              <a:rPr lang="en-US" sz="3600" dirty="0"/>
              <a:t>Traceability of Pharmaceutical Products</a:t>
            </a:r>
            <a:endParaRPr lang="en-NG" sz="3600" dirty="0"/>
          </a:p>
        </p:txBody>
      </p:sp>
      <p:sp>
        <p:nvSpPr>
          <p:cNvPr id="3" name="Content Placeholder 2">
            <a:extLst>
              <a:ext uri="{FF2B5EF4-FFF2-40B4-BE49-F238E27FC236}">
                <a16:creationId xmlns:a16="http://schemas.microsoft.com/office/drawing/2014/main" id="{67C155C2-53E4-29B5-E610-5E5F4E749394}"/>
              </a:ext>
            </a:extLst>
          </p:cNvPr>
          <p:cNvSpPr>
            <a:spLocks noGrp="1"/>
          </p:cNvSpPr>
          <p:nvPr>
            <p:ph idx="1"/>
          </p:nvPr>
        </p:nvSpPr>
        <p:spPr/>
        <p:txBody>
          <a:bodyPr/>
          <a:lstStyle/>
          <a:p>
            <a:r>
              <a:rPr lang="en-US" sz="2000" dirty="0"/>
              <a:t>NAFDAC has deployed Track and Trace as a regulatory tool to monitor the distribution of narcotic products along the supply chain using GS1 standards. This was commissioned 18</a:t>
            </a:r>
            <a:r>
              <a:rPr lang="en-US" sz="2000" baseline="30000" dirty="0"/>
              <a:t>th</a:t>
            </a:r>
            <a:r>
              <a:rPr lang="en-US" sz="2000" dirty="0"/>
              <a:t> January 2024.</a:t>
            </a:r>
          </a:p>
          <a:p>
            <a:r>
              <a:rPr lang="en-US" sz="2000" dirty="0"/>
              <a:t>All narcotic products will henceforth carry a 2Dmatrix barcode to be able to create shipping and receiving events.</a:t>
            </a:r>
          </a:p>
          <a:p>
            <a:r>
              <a:rPr lang="en-US" sz="2000" dirty="0"/>
              <a:t>The purpose is to be able to track these products from the manufacturer to the end user.</a:t>
            </a:r>
          </a:p>
          <a:p>
            <a:r>
              <a:rPr lang="en-US" sz="2000" dirty="0"/>
              <a:t>This will help reduce incidences of drug abuse and diversion to illicit channels.</a:t>
            </a:r>
          </a:p>
          <a:p>
            <a:r>
              <a:rPr lang="en-US" sz="2000" dirty="0"/>
              <a:t>All narcotics and controlled medicines are going to be tracked along the supply chain.</a:t>
            </a:r>
            <a:endParaRPr lang="en-NG" sz="2000" dirty="0"/>
          </a:p>
          <a:p>
            <a:endParaRPr lang="en-NG" dirty="0"/>
          </a:p>
        </p:txBody>
      </p:sp>
      <p:sp>
        <p:nvSpPr>
          <p:cNvPr id="4" name="Slide Number Placeholder 3">
            <a:extLst>
              <a:ext uri="{FF2B5EF4-FFF2-40B4-BE49-F238E27FC236}">
                <a16:creationId xmlns:a16="http://schemas.microsoft.com/office/drawing/2014/main" id="{808D8415-813B-48E1-1BD8-AFE51DE06E3A}"/>
              </a:ext>
            </a:extLst>
          </p:cNvPr>
          <p:cNvSpPr>
            <a:spLocks noGrp="1"/>
          </p:cNvSpPr>
          <p:nvPr>
            <p:ph type="sldNum" sz="quarter" idx="12"/>
          </p:nvPr>
        </p:nvSpPr>
        <p:spPr/>
        <p:txBody>
          <a:bodyPr/>
          <a:lstStyle/>
          <a:p>
            <a:fld id="{B99DDA8D-8C14-5042-99AB-A18DAC02EC77}" type="slidenum">
              <a:rPr lang="en-US" altLang="en-US" smtClean="0"/>
              <a:t>46</a:t>
            </a:fld>
            <a:endParaRPr lang="en-US" altLang="en-US"/>
          </a:p>
        </p:txBody>
      </p:sp>
    </p:spTree>
    <p:extLst>
      <p:ext uri="{BB962C8B-B14F-4D97-AF65-F5344CB8AC3E}">
        <p14:creationId xmlns:p14="http://schemas.microsoft.com/office/powerpoint/2010/main" val="36020927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AA36-07B8-C82E-3664-CAC284AC0303}"/>
              </a:ext>
            </a:extLst>
          </p:cNvPr>
          <p:cNvSpPr>
            <a:spLocks noGrp="1"/>
          </p:cNvSpPr>
          <p:nvPr>
            <p:ph type="title"/>
          </p:nvPr>
        </p:nvSpPr>
        <p:spPr/>
        <p:txBody>
          <a:bodyPr/>
          <a:lstStyle/>
          <a:p>
            <a:r>
              <a:rPr lang="en-US" dirty="0"/>
              <a:t>Conclusion</a:t>
            </a:r>
            <a:endParaRPr lang="en-NG" dirty="0"/>
          </a:p>
        </p:txBody>
      </p:sp>
      <p:sp>
        <p:nvSpPr>
          <p:cNvPr id="3" name="Content Placeholder 2">
            <a:extLst>
              <a:ext uri="{FF2B5EF4-FFF2-40B4-BE49-F238E27FC236}">
                <a16:creationId xmlns:a16="http://schemas.microsoft.com/office/drawing/2014/main" id="{DCCCCC97-E604-2D1C-ACE2-3AE951A3A992}"/>
              </a:ext>
            </a:extLst>
          </p:cNvPr>
          <p:cNvSpPr>
            <a:spLocks noGrp="1"/>
          </p:cNvSpPr>
          <p:nvPr>
            <p:ph idx="1"/>
          </p:nvPr>
        </p:nvSpPr>
        <p:spPr/>
        <p:txBody>
          <a:bodyPr/>
          <a:lstStyle/>
          <a:p>
            <a:pPr algn="just"/>
            <a:r>
              <a:rPr lang="en-US" sz="2000" kern="100" dirty="0">
                <a:effectLst/>
                <a:ea typeface="Calibri" panose="020F0502020204030204" pitchFamily="34" charset="0"/>
                <a:cs typeface="Times New Roman" panose="02020603050405020304" pitchFamily="18" charset="0"/>
              </a:rPr>
              <a:t>Narcotics and other controlled medicines </a:t>
            </a:r>
            <a:r>
              <a:rPr lang="en-NG" sz="2000" kern="100" dirty="0">
                <a:effectLst/>
                <a:ea typeface="Calibri" panose="020F0502020204030204" pitchFamily="34" charset="0"/>
                <a:cs typeface="Times New Roman" panose="02020603050405020304" pitchFamily="18" charset="0"/>
              </a:rPr>
              <a:t>must</a:t>
            </a:r>
            <a:r>
              <a:rPr lang="en-US" sz="2000" kern="100" dirty="0">
                <a:effectLst/>
                <a:ea typeface="Calibri" panose="020F0502020204030204" pitchFamily="34" charset="0"/>
                <a:cs typeface="Times New Roman" panose="02020603050405020304" pitchFamily="18" charset="0"/>
              </a:rPr>
              <a:t> </a:t>
            </a:r>
            <a:r>
              <a:rPr lang="en-NG" sz="2000" kern="100" dirty="0">
                <a:effectLst/>
                <a:ea typeface="Calibri" panose="020F0502020204030204" pitchFamily="34" charset="0"/>
                <a:cs typeface="Times New Roman" panose="02020603050405020304" pitchFamily="18" charset="0"/>
              </a:rPr>
              <a:t>be accessed for their positive actions while making concerted efforts to prevent non-medical </a:t>
            </a:r>
            <a:r>
              <a:rPr lang="en-US" sz="2000" kern="100" dirty="0">
                <a:effectLst/>
                <a:ea typeface="Calibri" panose="020F0502020204030204" pitchFamily="34" charset="0"/>
                <a:cs typeface="Times New Roman" panose="02020603050405020304" pitchFamily="18" charset="0"/>
              </a:rPr>
              <a:t>use and diversion </a:t>
            </a:r>
            <a:r>
              <a:rPr lang="en-US" sz="2000" kern="100" dirty="0">
                <a:ea typeface="Calibri" panose="020F0502020204030204" pitchFamily="34" charset="0"/>
                <a:cs typeface="Times New Roman" panose="02020603050405020304" pitchFamily="18" charset="0"/>
              </a:rPr>
              <a:t>to illicit channels</a:t>
            </a:r>
            <a:r>
              <a:rPr lang="en-NG" sz="2000" kern="100" dirty="0">
                <a:effectLst/>
                <a:ea typeface="Calibri" panose="020F0502020204030204" pitchFamily="34" charset="0"/>
                <a:cs typeface="Times New Roman" panose="02020603050405020304" pitchFamily="18" charset="0"/>
              </a:rPr>
              <a:t> which poses serious threat to individuals and the entire society.</a:t>
            </a:r>
            <a:r>
              <a:rPr lang="en-US" sz="2000" b="0" i="0" dirty="0">
                <a:solidFill>
                  <a:srgbClr val="111111"/>
                </a:solidFill>
                <a:effectLst/>
                <a:highlight>
                  <a:srgbClr val="F9F9F9"/>
                </a:highlight>
              </a:rPr>
              <a:t> </a:t>
            </a:r>
          </a:p>
          <a:p>
            <a:pPr algn="just"/>
            <a:r>
              <a:rPr lang="en-NG" sz="2000" kern="0" dirty="0">
                <a:solidFill>
                  <a:srgbClr val="212529"/>
                </a:solidFill>
                <a:effectLst/>
                <a:highlight>
                  <a:srgbClr val="FFFFFF"/>
                </a:highlight>
                <a:ea typeface="Times New Roman" panose="02020603050405020304" pitchFamily="18" charset="0"/>
                <a:cs typeface="Times New Roman" panose="02020603050405020304" pitchFamily="18" charset="0"/>
              </a:rPr>
              <a:t>A balance must therefore be struck between medical and regulatory requirements. To adequately address the need for </a:t>
            </a:r>
            <a:r>
              <a:rPr lang="en-US" sz="2000" kern="0" dirty="0">
                <a:solidFill>
                  <a:srgbClr val="212529"/>
                </a:solidFill>
                <a:effectLst/>
                <a:highlight>
                  <a:srgbClr val="FFFFFF"/>
                </a:highlight>
                <a:ea typeface="Times New Roman" panose="02020603050405020304" pitchFamily="18" charset="0"/>
                <a:cs typeface="Times New Roman" panose="02020603050405020304" pitchFamily="18" charset="0"/>
              </a:rPr>
              <a:t>narcotics and controlled medicines</a:t>
            </a:r>
            <a:r>
              <a:rPr lang="en-NG" sz="2000" kern="0" dirty="0">
                <a:solidFill>
                  <a:srgbClr val="212529"/>
                </a:solidFill>
                <a:effectLst/>
                <a:highlight>
                  <a:srgbClr val="FFFFFF"/>
                </a:highlight>
                <a:ea typeface="Times New Roman" panose="02020603050405020304" pitchFamily="18" charset="0"/>
                <a:cs typeface="Times New Roman" panose="02020603050405020304" pitchFamily="18" charset="0"/>
              </a:rPr>
              <a:t> and prevent potential harms, </a:t>
            </a:r>
            <a:r>
              <a:rPr lang="en-US" sz="2000" kern="0" dirty="0">
                <a:solidFill>
                  <a:srgbClr val="212529"/>
                </a:solidFill>
                <a:effectLst/>
                <a:highlight>
                  <a:srgbClr val="FFFFFF"/>
                </a:highlight>
                <a:ea typeface="Times New Roman" panose="02020603050405020304" pitchFamily="18" charset="0"/>
                <a:cs typeface="Times New Roman" panose="02020603050405020304" pitchFamily="18" charset="0"/>
              </a:rPr>
              <a:t>non-medical use and diversion, </a:t>
            </a:r>
            <a:r>
              <a:rPr lang="en-NG" sz="2000" kern="0" dirty="0">
                <a:solidFill>
                  <a:srgbClr val="212529"/>
                </a:solidFill>
                <a:effectLst/>
                <a:highlight>
                  <a:srgbClr val="FFFFFF"/>
                </a:highlight>
                <a:ea typeface="Times New Roman" panose="02020603050405020304" pitchFamily="18" charset="0"/>
                <a:cs typeface="Times New Roman" panose="02020603050405020304" pitchFamily="18" charset="0"/>
              </a:rPr>
              <a:t>proper regulation of controlled medicines needs to be enforced.</a:t>
            </a:r>
            <a:endParaRPr lang="en-US" sz="2000" kern="100" dirty="0">
              <a:solidFill>
                <a:srgbClr val="212529"/>
              </a:solidFill>
              <a:highlight>
                <a:srgbClr val="FFFFFF"/>
              </a:highlight>
              <a:ea typeface="Times New Roman" panose="02020603050405020304" pitchFamily="18" charset="0"/>
              <a:cs typeface="Times New Roman" panose="02020603050405020304" pitchFamily="18" charset="0"/>
            </a:endParaRPr>
          </a:p>
          <a:p>
            <a:pPr algn="just"/>
            <a:r>
              <a:rPr lang="en-US" sz="2000" dirty="0"/>
              <a:t>Local manufacturing is therefore the meeting point in ensuring that controlled medicines are accessible, available and affordable.</a:t>
            </a:r>
          </a:p>
          <a:p>
            <a:pPr algn="just"/>
            <a:r>
              <a:rPr lang="en-NG" sz="2000" kern="0" dirty="0">
                <a:solidFill>
                  <a:srgbClr val="212529"/>
                </a:solidFill>
                <a:effectLst/>
                <a:highlight>
                  <a:srgbClr val="FFFFFF"/>
                </a:highlight>
                <a:ea typeface="Times New Roman" panose="02020603050405020304" pitchFamily="18" charset="0"/>
                <a:cs typeface="Times New Roman" panose="02020603050405020304" pitchFamily="18" charset="0"/>
              </a:rPr>
              <a:t> </a:t>
            </a:r>
            <a:endParaRPr lang="en-US" sz="2400" b="0" i="0" dirty="0">
              <a:solidFill>
                <a:srgbClr val="111111"/>
              </a:solidFill>
              <a:effectLst/>
              <a:highlight>
                <a:srgbClr val="F9F9F9"/>
              </a:highlight>
              <a:latin typeface="-apple-system"/>
            </a:endParaRPr>
          </a:p>
          <a:p>
            <a:pPr algn="just"/>
            <a:endParaRPr lang="en-US" sz="2400" b="0" i="0" dirty="0">
              <a:solidFill>
                <a:srgbClr val="111111"/>
              </a:solidFill>
              <a:effectLst/>
              <a:highlight>
                <a:srgbClr val="F9F9F9"/>
              </a:highlight>
              <a:latin typeface="-apple-system"/>
            </a:endParaRPr>
          </a:p>
          <a:p>
            <a:pPr algn="just"/>
            <a:endParaRPr lang="en-NG"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3C309D-A096-42C2-1BE0-D553C62FD761}"/>
              </a:ext>
            </a:extLst>
          </p:cNvPr>
          <p:cNvSpPr>
            <a:spLocks noGrp="1"/>
          </p:cNvSpPr>
          <p:nvPr>
            <p:ph type="sldNum" sz="quarter" idx="12"/>
          </p:nvPr>
        </p:nvSpPr>
        <p:spPr/>
        <p:txBody>
          <a:bodyPr/>
          <a:lstStyle/>
          <a:p>
            <a:fld id="{B99DDA8D-8C14-5042-99AB-A18DAC02EC77}" type="slidenum">
              <a:rPr lang="en-US" altLang="en-US" smtClean="0"/>
              <a:t>47</a:t>
            </a:fld>
            <a:endParaRPr lang="en-US" altLang="en-US"/>
          </a:p>
        </p:txBody>
      </p:sp>
    </p:spTree>
    <p:extLst>
      <p:ext uri="{BB962C8B-B14F-4D97-AF65-F5344CB8AC3E}">
        <p14:creationId xmlns:p14="http://schemas.microsoft.com/office/powerpoint/2010/main" val="18057767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840C-62C0-E7D7-E4AF-22D7A5CAB3C8}"/>
              </a:ext>
            </a:extLst>
          </p:cNvPr>
          <p:cNvSpPr>
            <a:spLocks noGrp="1"/>
          </p:cNvSpPr>
          <p:nvPr>
            <p:ph type="title"/>
          </p:nvPr>
        </p:nvSpPr>
        <p:spPr/>
        <p:txBody>
          <a:bodyPr/>
          <a:lstStyle/>
          <a:p>
            <a:r>
              <a:rPr lang="en-US" dirty="0"/>
              <a:t>References</a:t>
            </a:r>
            <a:endParaRPr lang="en-NG" dirty="0"/>
          </a:p>
        </p:txBody>
      </p:sp>
      <p:sp>
        <p:nvSpPr>
          <p:cNvPr id="3" name="Content Placeholder 2">
            <a:extLst>
              <a:ext uri="{FF2B5EF4-FFF2-40B4-BE49-F238E27FC236}">
                <a16:creationId xmlns:a16="http://schemas.microsoft.com/office/drawing/2014/main" id="{66827FC2-6761-0F51-0201-C754B0579AC2}"/>
              </a:ext>
            </a:extLst>
          </p:cNvPr>
          <p:cNvSpPr>
            <a:spLocks noGrp="1"/>
          </p:cNvSpPr>
          <p:nvPr>
            <p:ph idx="1"/>
          </p:nvPr>
        </p:nvSpPr>
        <p:spPr/>
        <p:txBody>
          <a:bodyPr/>
          <a:lstStyle/>
          <a:p>
            <a:r>
              <a:rPr lang="en-US" sz="1200" dirty="0"/>
              <a:t>Knaul et al., 2017 Alleviating the access abys in palliative care and pain relief- an imperative of universal health coverage: The Lancet Commission Report. The lancet (2017), 10.1016/S0140-6736(17)32513-8</a:t>
            </a:r>
          </a:p>
          <a:p>
            <a:r>
              <a:rPr lang="en-US" sz="1200" dirty="0"/>
              <a:t>National Policy for Controlled Medicines and its Implementation Strategies FMOH Nigeria 2017</a:t>
            </a:r>
          </a:p>
          <a:p>
            <a:pPr>
              <a:lnSpc>
                <a:spcPct val="115000"/>
              </a:lnSpc>
              <a:spcAft>
                <a:spcPts val="800"/>
              </a:spcAft>
            </a:pPr>
            <a:r>
              <a:rPr lang="en-US" sz="1200" dirty="0"/>
              <a:t>Ooms et al., 2023 Barriers to accessing Internationally Controlled Essential Medicines in sub-Saharan Africa: A scoping review </a:t>
            </a:r>
            <a:r>
              <a:rPr lang="en-US" sz="1200" dirty="0">
                <a:hlinkClick r:id="rId2"/>
              </a:rPr>
              <a:t>https://doi.org/10.1016/j.drugp.2023.104078</a:t>
            </a:r>
            <a:endParaRPr lang="en-US" sz="1200" dirty="0"/>
          </a:p>
          <a:p>
            <a:pPr>
              <a:lnSpc>
                <a:spcPct val="115000"/>
              </a:lnSpc>
              <a:spcAft>
                <a:spcPts val="800"/>
              </a:spcAft>
            </a:pPr>
            <a:r>
              <a:rPr lang="en-NG" sz="1200" kern="0" dirty="0">
                <a:solidFill>
                  <a:srgbClr val="000000"/>
                </a:solidFill>
                <a:effectLst/>
                <a:latin typeface="TT2BBo00"/>
                <a:ea typeface="Aptos" panose="020B0004020202020204" pitchFamily="34" charset="0"/>
                <a:cs typeface="TT2BBo00"/>
              </a:rPr>
              <a:t>Technical Guidance on Increasing Access to, and Availability of Controlled Drugs for Medical</a:t>
            </a:r>
            <a:r>
              <a:rPr lang="en-US" sz="1200" kern="100" dirty="0">
                <a:latin typeface="Aptos" panose="020B0004020202020204" pitchFamily="34" charset="0"/>
                <a:ea typeface="Aptos" panose="020B0004020202020204" pitchFamily="34" charset="0"/>
                <a:cs typeface="Times New Roman" panose="02020603050405020304" pitchFamily="18" charset="0"/>
              </a:rPr>
              <a:t> </a:t>
            </a:r>
            <a:r>
              <a:rPr lang="en-NG" sz="1200" kern="0" dirty="0">
                <a:solidFill>
                  <a:srgbClr val="000000"/>
                </a:solidFill>
                <a:effectLst/>
                <a:latin typeface="TT2BBo00"/>
                <a:ea typeface="Aptos" panose="020B0004020202020204" pitchFamily="34" charset="0"/>
                <a:cs typeface="TT2BBo00"/>
              </a:rPr>
              <a:t>Purposes: Key Areas of Focus Advanced Draft March 2018</a:t>
            </a:r>
            <a:endParaRPr lang="en-US" sz="1200" kern="0" dirty="0">
              <a:solidFill>
                <a:srgbClr val="000000"/>
              </a:solidFill>
              <a:effectLst/>
              <a:latin typeface="TT2BBo00"/>
              <a:ea typeface="Aptos" panose="020B0004020202020204" pitchFamily="34" charset="0"/>
              <a:cs typeface="TT2BBo00"/>
            </a:endParaRPr>
          </a:p>
          <a:p>
            <a:pPr>
              <a:lnSpc>
                <a:spcPct val="115000"/>
              </a:lnSpc>
              <a:spcAft>
                <a:spcPts val="800"/>
              </a:spcAft>
            </a:pPr>
            <a:r>
              <a:rPr lang="en-US" sz="1200" kern="0" dirty="0">
                <a:solidFill>
                  <a:srgbClr val="000000"/>
                </a:solidFill>
                <a:latin typeface="TT2BBo00"/>
                <a:ea typeface="Aptos" panose="020B0004020202020204" pitchFamily="34" charset="0"/>
                <a:cs typeface="Times New Roman" panose="02020603050405020304" pitchFamily="18" charset="0"/>
              </a:rPr>
              <a:t>Organized Crime in Nigeria: A Threat Assessment – UNODC &amp; NISS 2022S</a:t>
            </a:r>
            <a:endParaRPr lang="en-US" sz="1200"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dirty="0"/>
              <a:t>www.incb.org</a:t>
            </a:r>
          </a:p>
          <a:p>
            <a:r>
              <a:rPr lang="en-US" sz="1200" dirty="0"/>
              <a:t>www.nafdac.gov.ng</a:t>
            </a:r>
          </a:p>
          <a:p>
            <a:endParaRPr lang="en-NG" dirty="0"/>
          </a:p>
        </p:txBody>
      </p:sp>
      <p:sp>
        <p:nvSpPr>
          <p:cNvPr id="4" name="Slide Number Placeholder 3">
            <a:extLst>
              <a:ext uri="{FF2B5EF4-FFF2-40B4-BE49-F238E27FC236}">
                <a16:creationId xmlns:a16="http://schemas.microsoft.com/office/drawing/2014/main" id="{D4D379F5-63CC-5D26-7499-663768CF1D02}"/>
              </a:ext>
            </a:extLst>
          </p:cNvPr>
          <p:cNvSpPr>
            <a:spLocks noGrp="1"/>
          </p:cNvSpPr>
          <p:nvPr>
            <p:ph type="sldNum" sz="quarter" idx="12"/>
          </p:nvPr>
        </p:nvSpPr>
        <p:spPr/>
        <p:txBody>
          <a:bodyPr/>
          <a:lstStyle/>
          <a:p>
            <a:fld id="{B99DDA8D-8C14-5042-99AB-A18DAC02EC77}" type="slidenum">
              <a:rPr lang="en-US" altLang="en-US" smtClean="0"/>
              <a:t>48</a:t>
            </a:fld>
            <a:endParaRPr lang="en-US" altLang="en-US"/>
          </a:p>
        </p:txBody>
      </p:sp>
    </p:spTree>
    <p:extLst>
      <p:ext uri="{BB962C8B-B14F-4D97-AF65-F5344CB8AC3E}">
        <p14:creationId xmlns:p14="http://schemas.microsoft.com/office/powerpoint/2010/main" val="43626818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Image result for thank you for your attention female clip art">
            <a:extLst>
              <a:ext uri="{FF2B5EF4-FFF2-40B4-BE49-F238E27FC236}">
                <a16:creationId xmlns:a16="http://schemas.microsoft.com/office/drawing/2014/main" id="{C906D38D-DE12-FEB3-7701-09B6EE5AD0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2881383" y="1346546"/>
            <a:ext cx="3576566" cy="3816889"/>
          </a:xfrm>
          <a:prstGeom prst="rect">
            <a:avLst/>
          </a:prstGeom>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EEDBAB-1C4F-39CA-E205-7E723D303392}"/>
              </a:ext>
            </a:extLst>
          </p:cNvPr>
          <p:cNvSpPr>
            <a:spLocks noGrp="1"/>
          </p:cNvSpPr>
          <p:nvPr>
            <p:ph type="sldNum" sz="quarter" idx="12"/>
          </p:nvPr>
        </p:nvSpPr>
        <p:spPr>
          <a:xfrm>
            <a:off x="6457950" y="6356351"/>
            <a:ext cx="2057400" cy="365125"/>
          </a:xfrm>
        </p:spPr>
        <p:txBody>
          <a:bodyPr>
            <a:normAutofit/>
          </a:bodyPr>
          <a:lstStyle/>
          <a:p>
            <a:pPr>
              <a:spcAft>
                <a:spcPts val="600"/>
              </a:spcAft>
            </a:pPr>
            <a:fld id="{259A5F4F-B6D5-C44F-B89A-5D4F471BDB69}" type="slidenum">
              <a:rPr lang="en-US" altLang="en-US"/>
              <a:pPr>
                <a:spcAft>
                  <a:spcPts val="600"/>
                </a:spcAft>
              </a:pPr>
              <a:t>49</a:t>
            </a:fld>
            <a:endParaRPr lang="en-US" altLang="en-US"/>
          </a:p>
        </p:txBody>
      </p:sp>
    </p:spTree>
    <p:extLst>
      <p:ext uri="{BB962C8B-B14F-4D97-AF65-F5344CB8AC3E}">
        <p14:creationId xmlns:p14="http://schemas.microsoft.com/office/powerpoint/2010/main" val="29837312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E081-DD9F-749E-95A2-0F7ACDABD7F4}"/>
              </a:ext>
            </a:extLst>
          </p:cNvPr>
          <p:cNvSpPr>
            <a:spLocks noGrp="1"/>
          </p:cNvSpPr>
          <p:nvPr>
            <p:ph type="title"/>
          </p:nvPr>
        </p:nvSpPr>
        <p:spPr/>
        <p:txBody>
          <a:bodyPr/>
          <a:lstStyle/>
          <a:p>
            <a:r>
              <a:rPr lang="en-US" dirty="0"/>
              <a:t>Introduction contd.</a:t>
            </a:r>
            <a:endParaRPr lang="en-NG" dirty="0"/>
          </a:p>
        </p:txBody>
      </p:sp>
      <p:sp>
        <p:nvSpPr>
          <p:cNvPr id="3" name="Content Placeholder 2">
            <a:extLst>
              <a:ext uri="{FF2B5EF4-FFF2-40B4-BE49-F238E27FC236}">
                <a16:creationId xmlns:a16="http://schemas.microsoft.com/office/drawing/2014/main" id="{8882C765-FC19-6C33-97E9-37ADC1010CF8}"/>
              </a:ext>
            </a:extLst>
          </p:cNvPr>
          <p:cNvSpPr>
            <a:spLocks noGrp="1"/>
          </p:cNvSpPr>
          <p:nvPr>
            <p:ph idx="1"/>
          </p:nvPr>
        </p:nvSpPr>
        <p:spPr/>
        <p:txBody>
          <a:bodyPr/>
          <a:lstStyle/>
          <a:p>
            <a:pPr algn="just"/>
            <a:r>
              <a:rPr lang="en-NG" sz="2400" kern="100" dirty="0">
                <a:solidFill>
                  <a:srgbClr val="2E2E2E"/>
                </a:solidFill>
                <a:effectLst/>
                <a:ea typeface="Calibri" panose="020F0502020204030204" pitchFamily="34" charset="0"/>
                <a:cs typeface="Times New Roman" panose="02020603050405020304" pitchFamily="18" charset="0"/>
              </a:rPr>
              <a:t>Uganda and Nigeria have a reported unmet need for opioids for palliative care of 89.0% and 99.8%, respectively (</a:t>
            </a:r>
            <a:r>
              <a:rPr lang="en-NG" sz="2400" u="none" strike="noStrike" kern="100" dirty="0">
                <a:solidFill>
                  <a:srgbClr val="0C7DBB"/>
                </a:solidFill>
                <a:effectLst/>
                <a:ea typeface="Calibri" panose="020F0502020204030204" pitchFamily="34" charset="0"/>
                <a:cs typeface="Times New Roman" panose="02020603050405020304" pitchFamily="18" charset="0"/>
                <a:hlinkClick r:id="rId2"/>
              </a:rPr>
              <a:t>Knaul et al., 2017</a:t>
            </a:r>
            <a:r>
              <a:rPr lang="en-NG" sz="2400" kern="100" dirty="0">
                <a:solidFill>
                  <a:srgbClr val="2E2E2E"/>
                </a:solidFill>
                <a:effectLst/>
                <a:ea typeface="Calibri" panose="020F0502020204030204" pitchFamily="34" charset="0"/>
                <a:cs typeface="Times New Roman" panose="02020603050405020304" pitchFamily="18" charset="0"/>
              </a:rPr>
              <a:t>). </a:t>
            </a:r>
            <a:endParaRPr lang="en-US" sz="2400" kern="100" dirty="0">
              <a:solidFill>
                <a:srgbClr val="2E2E2E"/>
              </a:solidFill>
              <a:effectLst/>
              <a:ea typeface="Calibri" panose="020F0502020204030204" pitchFamily="34" charset="0"/>
              <a:cs typeface="Times New Roman" panose="02020603050405020304" pitchFamily="18" charset="0"/>
            </a:endParaRPr>
          </a:p>
          <a:p>
            <a:pPr algn="just"/>
            <a:r>
              <a:rPr lang="en-US" sz="2400" dirty="0">
                <a:solidFill>
                  <a:srgbClr val="000000"/>
                </a:solidFill>
                <a:effectLst/>
                <a:ea typeface="Times New Roman" panose="02020603050405020304" pitchFamily="18" charset="0"/>
              </a:rPr>
              <a:t>O</a:t>
            </a:r>
            <a:r>
              <a:rPr lang="en-NG" sz="2400" dirty="0" err="1">
                <a:solidFill>
                  <a:srgbClr val="000000"/>
                </a:solidFill>
                <a:effectLst/>
                <a:ea typeface="Times New Roman" panose="02020603050405020304" pitchFamily="18" charset="0"/>
              </a:rPr>
              <a:t>ver</a:t>
            </a:r>
            <a:r>
              <a:rPr lang="en-NG" sz="2400" dirty="0">
                <a:solidFill>
                  <a:srgbClr val="000000"/>
                </a:solidFill>
                <a:effectLst/>
                <a:ea typeface="Times New Roman" panose="02020603050405020304" pitchFamily="18" charset="0"/>
              </a:rPr>
              <a:t> </a:t>
            </a:r>
            <a:r>
              <a:rPr lang="en-US" sz="2400" dirty="0">
                <a:solidFill>
                  <a:srgbClr val="000000"/>
                </a:solidFill>
                <a:ea typeface="Times New Roman" panose="02020603050405020304" pitchFamily="18" charset="0"/>
              </a:rPr>
              <a:t>70%</a:t>
            </a:r>
            <a:r>
              <a:rPr lang="en-NG" sz="2400" dirty="0">
                <a:solidFill>
                  <a:srgbClr val="000000"/>
                </a:solidFill>
                <a:effectLst/>
                <a:ea typeface="Times New Roman" panose="02020603050405020304" pitchFamily="18" charset="0"/>
              </a:rPr>
              <a:t> of cancer deaths actually occur in low- and middle-income countries. Without sustained action, cancer incidence is projected to increase by 70</a:t>
            </a:r>
            <a:r>
              <a:rPr lang="en-US" sz="2400" dirty="0">
                <a:solidFill>
                  <a:srgbClr val="000000"/>
                </a:solidFill>
                <a:effectLst/>
                <a:ea typeface="Times New Roman" panose="02020603050405020304" pitchFamily="18" charset="0"/>
              </a:rPr>
              <a:t>%</a:t>
            </a:r>
            <a:r>
              <a:rPr lang="en-NG" sz="2400" dirty="0">
                <a:solidFill>
                  <a:srgbClr val="000000"/>
                </a:solidFill>
                <a:effectLst/>
                <a:ea typeface="Times New Roman" panose="02020603050405020304" pitchFamily="18" charset="0"/>
              </a:rPr>
              <a:t> in middle-income countries and 82</a:t>
            </a:r>
            <a:r>
              <a:rPr lang="en-US" sz="2400" dirty="0">
                <a:solidFill>
                  <a:srgbClr val="000000"/>
                </a:solidFill>
                <a:effectLst/>
                <a:ea typeface="Times New Roman" panose="02020603050405020304" pitchFamily="18" charset="0"/>
              </a:rPr>
              <a:t>%</a:t>
            </a:r>
            <a:r>
              <a:rPr lang="en-NG" sz="2400" dirty="0">
                <a:solidFill>
                  <a:srgbClr val="000000"/>
                </a:solidFill>
                <a:effectLst/>
                <a:ea typeface="Times New Roman" panose="02020603050405020304" pitchFamily="18" charset="0"/>
              </a:rPr>
              <a:t> in lower-income countries by 2030.</a:t>
            </a:r>
            <a:endParaRPr lang="en-NG" sz="2400" dirty="0">
              <a:effectLst/>
              <a:ea typeface="Times New Roman" panose="02020603050405020304" pitchFamily="18" charset="0"/>
            </a:endParaRPr>
          </a:p>
          <a:p>
            <a:pPr algn="just"/>
            <a:r>
              <a:rPr lang="en-US" sz="2400" dirty="0">
                <a:solidFill>
                  <a:srgbClr val="000000"/>
                </a:solidFill>
                <a:ea typeface="Calibri" panose="020F0502020204030204" pitchFamily="34" charset="0"/>
                <a:cs typeface="Times New Roman" panose="02020603050405020304" pitchFamily="18" charset="0"/>
              </a:rPr>
              <a:t>P</a:t>
            </a:r>
            <a:r>
              <a:rPr lang="en-NG" sz="2400" dirty="0" err="1">
                <a:solidFill>
                  <a:srgbClr val="000000"/>
                </a:solidFill>
                <a:effectLst/>
                <a:ea typeface="Calibri" panose="020F0502020204030204" pitchFamily="34" charset="0"/>
                <a:cs typeface="Times New Roman" panose="02020603050405020304" pitchFamily="18" charset="0"/>
              </a:rPr>
              <a:t>ain</a:t>
            </a:r>
            <a:r>
              <a:rPr lang="en-NG" sz="2400" dirty="0">
                <a:solidFill>
                  <a:srgbClr val="000000"/>
                </a:solidFill>
                <a:effectLst/>
                <a:ea typeface="Calibri" panose="020F0502020204030204" pitchFamily="34" charset="0"/>
                <a:cs typeface="Times New Roman" panose="02020603050405020304" pitchFamily="18" charset="0"/>
              </a:rPr>
              <a:t> treatment is needed in many other medical situations (surgery, delivery, etc.)</a:t>
            </a:r>
            <a:r>
              <a:rPr lang="en-NG" sz="2400" kern="100" dirty="0">
                <a:solidFill>
                  <a:srgbClr val="2E2E2E"/>
                </a:solidFill>
                <a:effectLst/>
                <a:ea typeface="Calibri" panose="020F0502020204030204" pitchFamily="34" charset="0"/>
                <a:cs typeface="Times New Roman" panose="02020603050405020304" pitchFamily="18" charset="0"/>
              </a:rPr>
              <a:t>.</a:t>
            </a:r>
            <a:r>
              <a:rPr lang="en-NG" sz="2400" dirty="0">
                <a:solidFill>
                  <a:srgbClr val="000000"/>
                </a:solidFill>
                <a:effectLst/>
                <a:ea typeface="Times New Roman" panose="02020603050405020304" pitchFamily="18" charset="0"/>
              </a:rPr>
              <a:t> </a:t>
            </a:r>
            <a:endParaRPr lang="en-US" sz="2400" dirty="0">
              <a:solidFill>
                <a:srgbClr val="000000"/>
              </a:solidFill>
              <a:effectLst/>
              <a:ea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B91BF75B-4087-0B37-0A11-E4F8B794DCEF}"/>
              </a:ext>
            </a:extLst>
          </p:cNvPr>
          <p:cNvSpPr>
            <a:spLocks noGrp="1"/>
          </p:cNvSpPr>
          <p:nvPr>
            <p:ph type="sldNum" sz="quarter" idx="12"/>
          </p:nvPr>
        </p:nvSpPr>
        <p:spPr/>
        <p:txBody>
          <a:bodyPr/>
          <a:lstStyle/>
          <a:p>
            <a:fld id="{B99DDA8D-8C14-5042-99AB-A18DAC02EC77}" type="slidenum">
              <a:rPr lang="en-US" altLang="en-US" smtClean="0"/>
              <a:t>5</a:t>
            </a:fld>
            <a:endParaRPr lang="en-US" altLang="en-US"/>
          </a:p>
        </p:txBody>
      </p:sp>
    </p:spTree>
    <p:extLst>
      <p:ext uri="{BB962C8B-B14F-4D97-AF65-F5344CB8AC3E}">
        <p14:creationId xmlns:p14="http://schemas.microsoft.com/office/powerpoint/2010/main" val="990325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1BCE-DE92-6825-62DE-C81AC6D10492}"/>
              </a:ext>
            </a:extLst>
          </p:cNvPr>
          <p:cNvSpPr>
            <a:spLocks noGrp="1"/>
          </p:cNvSpPr>
          <p:nvPr>
            <p:ph type="title"/>
          </p:nvPr>
        </p:nvSpPr>
        <p:spPr/>
        <p:txBody>
          <a:bodyPr/>
          <a:lstStyle/>
          <a:p>
            <a:r>
              <a:rPr lang="en-US" dirty="0"/>
              <a:t>Introduction (Contd.)</a:t>
            </a:r>
            <a:endParaRPr lang="en-NG" dirty="0"/>
          </a:p>
        </p:txBody>
      </p:sp>
      <p:sp>
        <p:nvSpPr>
          <p:cNvPr id="3" name="Content Placeholder 2">
            <a:extLst>
              <a:ext uri="{FF2B5EF4-FFF2-40B4-BE49-F238E27FC236}">
                <a16:creationId xmlns:a16="http://schemas.microsoft.com/office/drawing/2014/main" id="{809FC48E-84D5-3579-D951-93BAA5020B04}"/>
              </a:ext>
            </a:extLst>
          </p:cNvPr>
          <p:cNvSpPr>
            <a:spLocks noGrp="1"/>
          </p:cNvSpPr>
          <p:nvPr>
            <p:ph idx="1"/>
          </p:nvPr>
        </p:nvSpPr>
        <p:spPr/>
        <p:txBody>
          <a:bodyPr/>
          <a:lstStyle/>
          <a:p>
            <a:pPr algn="just"/>
            <a:r>
              <a:rPr lang="en-NG" sz="1900" dirty="0">
                <a:effectLst/>
                <a:ea typeface="Aptos" panose="020B0004020202020204" pitchFamily="34" charset="0"/>
                <a:cs typeface="Times New Roman" panose="02020603050405020304" pitchFamily="18" charset="0"/>
              </a:rPr>
              <a:t>The 1961 convention recognizes that medical use of narcotics is indispensable for the relief of pain and suffering and that adequate provision must be made to ensure the availability of narcotic drugs for such purposes.</a:t>
            </a:r>
            <a:endParaRPr lang="en-US" sz="1900" dirty="0">
              <a:effectLst/>
              <a:ea typeface="Aptos" panose="020B0004020202020204" pitchFamily="34" charset="0"/>
              <a:cs typeface="Times New Roman" panose="02020603050405020304" pitchFamily="18" charset="0"/>
            </a:endParaRPr>
          </a:p>
          <a:p>
            <a:pPr algn="just"/>
            <a:r>
              <a:rPr lang="en-NG" sz="1900" dirty="0">
                <a:effectLst/>
                <a:ea typeface="Aptos" panose="020B0004020202020204" pitchFamily="34" charset="0"/>
                <a:cs typeface="Times New Roman" panose="02020603050405020304" pitchFamily="18" charset="0"/>
              </a:rPr>
              <a:t> The adequate consumption of opioid analgesics is 200 S-DDD (defined daily doses for statistical purposes). Nigeria has &lt;1 (INCB and </a:t>
            </a:r>
            <a:r>
              <a:rPr lang="en-NG" sz="1900" dirty="0" err="1">
                <a:effectLst/>
                <a:ea typeface="Aptos" panose="020B0004020202020204" pitchFamily="34" charset="0"/>
                <a:cs typeface="Times New Roman" panose="02020603050405020304" pitchFamily="18" charset="0"/>
              </a:rPr>
              <a:t>Berterame</a:t>
            </a:r>
            <a:r>
              <a:rPr lang="en-NG" sz="1900" dirty="0">
                <a:effectLst/>
                <a:ea typeface="Aptos" panose="020B0004020202020204" pitchFamily="34" charset="0"/>
                <a:cs typeface="Times New Roman" panose="02020603050405020304" pitchFamily="18" charset="0"/>
              </a:rPr>
              <a:t> 2016).</a:t>
            </a:r>
            <a:endParaRPr lang="en-US" sz="1900" dirty="0">
              <a:effectLst/>
              <a:ea typeface="Aptos" panose="020B0004020202020204" pitchFamily="34" charset="0"/>
              <a:cs typeface="Times New Roman" panose="02020603050405020304" pitchFamily="18" charset="0"/>
            </a:endParaRPr>
          </a:p>
          <a:p>
            <a:pPr algn="just"/>
            <a:r>
              <a:rPr lang="en-NG" sz="1900" dirty="0">
                <a:solidFill>
                  <a:srgbClr val="000000"/>
                </a:solidFill>
                <a:effectLst/>
                <a:ea typeface="Times New Roman" panose="02020603050405020304" pitchFamily="18" charset="0"/>
              </a:rPr>
              <a:t> Other internationally controlled drugs such as methadone and buprenorphine (an opioid analgesic which is controlled under the 1971 Convention and whose use in substitution therapy continues to increase) are used in the management of drug dependence and their use is also limited in some countries despite considerable prevalence of heroin abuse.</a:t>
            </a:r>
            <a:endParaRPr lang="en-NG" sz="1900" dirty="0">
              <a:effectLst/>
              <a:ea typeface="Times New Roman" panose="02020603050405020304" pitchFamily="18" charset="0"/>
            </a:endParaRPr>
          </a:p>
          <a:p>
            <a:r>
              <a:rPr lang="en-NG" sz="2800" dirty="0">
                <a:effectLst/>
                <a:latin typeface="Aptos" panose="020B0004020202020204" pitchFamily="34" charset="0"/>
                <a:ea typeface="Aptos" panose="020B0004020202020204" pitchFamily="34" charset="0"/>
                <a:cs typeface="Times New Roman" panose="02020603050405020304" pitchFamily="18" charset="0"/>
              </a:rPr>
              <a:t> </a:t>
            </a:r>
            <a:endParaRPr lang="en-NG" sz="2800" dirty="0"/>
          </a:p>
          <a:p>
            <a:endParaRPr lang="en-NG" dirty="0"/>
          </a:p>
        </p:txBody>
      </p:sp>
      <p:sp>
        <p:nvSpPr>
          <p:cNvPr id="4" name="Slide Number Placeholder 3">
            <a:extLst>
              <a:ext uri="{FF2B5EF4-FFF2-40B4-BE49-F238E27FC236}">
                <a16:creationId xmlns:a16="http://schemas.microsoft.com/office/drawing/2014/main" id="{884A4830-FD33-57AB-D996-A4D67F80D4E8}"/>
              </a:ext>
            </a:extLst>
          </p:cNvPr>
          <p:cNvSpPr>
            <a:spLocks noGrp="1"/>
          </p:cNvSpPr>
          <p:nvPr>
            <p:ph type="sldNum" sz="quarter" idx="12"/>
          </p:nvPr>
        </p:nvSpPr>
        <p:spPr/>
        <p:txBody>
          <a:bodyPr/>
          <a:lstStyle/>
          <a:p>
            <a:fld id="{B99DDA8D-8C14-5042-99AB-A18DAC02EC77}" type="slidenum">
              <a:rPr lang="en-US" altLang="en-US" smtClean="0"/>
              <a:t>6</a:t>
            </a:fld>
            <a:endParaRPr lang="en-US" altLang="en-US"/>
          </a:p>
        </p:txBody>
      </p:sp>
    </p:spTree>
    <p:extLst>
      <p:ext uri="{BB962C8B-B14F-4D97-AF65-F5344CB8AC3E}">
        <p14:creationId xmlns:p14="http://schemas.microsoft.com/office/powerpoint/2010/main" val="1280388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1DF3-823B-40A5-CDFF-79788992FDCD}"/>
              </a:ext>
            </a:extLst>
          </p:cNvPr>
          <p:cNvSpPr>
            <a:spLocks noGrp="1"/>
          </p:cNvSpPr>
          <p:nvPr>
            <p:ph type="title"/>
          </p:nvPr>
        </p:nvSpPr>
        <p:spPr/>
        <p:txBody>
          <a:bodyPr/>
          <a:lstStyle/>
          <a:p>
            <a:r>
              <a:rPr lang="en-US" dirty="0"/>
              <a:t>Definitions</a:t>
            </a:r>
            <a:br>
              <a:rPr lang="en-US" dirty="0"/>
            </a:br>
            <a:endParaRPr lang="en-NG" dirty="0"/>
          </a:p>
        </p:txBody>
      </p:sp>
      <p:sp>
        <p:nvSpPr>
          <p:cNvPr id="3" name="Content Placeholder 2">
            <a:extLst>
              <a:ext uri="{FF2B5EF4-FFF2-40B4-BE49-F238E27FC236}">
                <a16:creationId xmlns:a16="http://schemas.microsoft.com/office/drawing/2014/main" id="{3935547B-5BE9-0AD2-9C04-DE1F2C673DFB}"/>
              </a:ext>
            </a:extLst>
          </p:cNvPr>
          <p:cNvSpPr>
            <a:spLocks noGrp="1"/>
          </p:cNvSpPr>
          <p:nvPr>
            <p:ph idx="1"/>
          </p:nvPr>
        </p:nvSpPr>
        <p:spPr>
          <a:xfrm>
            <a:off x="457200" y="1066801"/>
            <a:ext cx="8229600" cy="4267200"/>
          </a:xfrm>
        </p:spPr>
        <p:txBody>
          <a:bodyPr/>
          <a:lstStyle/>
          <a:p>
            <a:r>
              <a:rPr lang="en-US" sz="2400" b="1" dirty="0"/>
              <a:t>Narcotics </a:t>
            </a:r>
          </a:p>
          <a:p>
            <a:pPr algn="just"/>
            <a:r>
              <a:rPr lang="en-US" sz="1900" dirty="0"/>
              <a:t>Derived from the opium and its derivatives which include morphine and codeine.</a:t>
            </a:r>
          </a:p>
          <a:p>
            <a:pPr algn="just"/>
            <a:r>
              <a:rPr lang="en-US" sz="1900" dirty="0"/>
              <a:t> Derived from cannabis and coca leaf plants.</a:t>
            </a:r>
          </a:p>
          <a:p>
            <a:pPr algn="just"/>
            <a:r>
              <a:rPr lang="en-US" sz="1900" dirty="0"/>
              <a:t> Also included are synthetic Narcotics, such as Pethidine, Fentanyl, and Methadone</a:t>
            </a:r>
          </a:p>
          <a:p>
            <a:pPr algn="just"/>
            <a:r>
              <a:rPr lang="en-US" sz="1900" dirty="0"/>
              <a:t>Legally they are substances contained in Schedule I, II, III and IV of the UN 1961 Single Convention on Narcotics as amended. The differences in the scheduling relate only to the control measures to be applied. </a:t>
            </a:r>
          </a:p>
          <a:p>
            <a:pPr algn="just"/>
            <a:r>
              <a:rPr lang="en-US" sz="1900" dirty="0"/>
              <a:t>The medicines are indispensable for the relief of pain and the convention seeks to make them adequately available for medical and scientific purposes only.</a:t>
            </a:r>
            <a:endParaRPr lang="en-NG" sz="1900" dirty="0"/>
          </a:p>
        </p:txBody>
      </p:sp>
      <p:sp>
        <p:nvSpPr>
          <p:cNvPr id="4" name="Slide Number Placeholder 3">
            <a:extLst>
              <a:ext uri="{FF2B5EF4-FFF2-40B4-BE49-F238E27FC236}">
                <a16:creationId xmlns:a16="http://schemas.microsoft.com/office/drawing/2014/main" id="{3FDAEDAC-3B77-123D-8FDC-742BDF126534}"/>
              </a:ext>
            </a:extLst>
          </p:cNvPr>
          <p:cNvSpPr>
            <a:spLocks noGrp="1"/>
          </p:cNvSpPr>
          <p:nvPr>
            <p:ph type="sldNum" sz="quarter" idx="12"/>
          </p:nvPr>
        </p:nvSpPr>
        <p:spPr/>
        <p:txBody>
          <a:bodyPr/>
          <a:lstStyle/>
          <a:p>
            <a:fld id="{B99DDA8D-8C14-5042-99AB-A18DAC02EC77}" type="slidenum">
              <a:rPr lang="en-US" altLang="en-US" smtClean="0"/>
              <a:t>7</a:t>
            </a:fld>
            <a:endParaRPr lang="en-US" altLang="en-US"/>
          </a:p>
        </p:txBody>
      </p:sp>
    </p:spTree>
    <p:extLst>
      <p:ext uri="{BB962C8B-B14F-4D97-AF65-F5344CB8AC3E}">
        <p14:creationId xmlns:p14="http://schemas.microsoft.com/office/powerpoint/2010/main" val="20376560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9B33-2FC6-0B95-DA77-1CC6313B9275}"/>
              </a:ext>
            </a:extLst>
          </p:cNvPr>
          <p:cNvSpPr>
            <a:spLocks noGrp="1"/>
          </p:cNvSpPr>
          <p:nvPr>
            <p:ph type="title"/>
          </p:nvPr>
        </p:nvSpPr>
        <p:spPr/>
        <p:txBody>
          <a:bodyPr/>
          <a:lstStyle/>
          <a:p>
            <a:r>
              <a:rPr lang="en-US" dirty="0"/>
              <a:t>Definitions</a:t>
            </a:r>
            <a:endParaRPr lang="en-NG" dirty="0"/>
          </a:p>
        </p:txBody>
      </p:sp>
      <p:sp>
        <p:nvSpPr>
          <p:cNvPr id="3" name="Content Placeholder 2">
            <a:extLst>
              <a:ext uri="{FF2B5EF4-FFF2-40B4-BE49-F238E27FC236}">
                <a16:creationId xmlns:a16="http://schemas.microsoft.com/office/drawing/2014/main" id="{CE4B043D-91F8-1C3A-2F62-5CF6B159B9B8}"/>
              </a:ext>
            </a:extLst>
          </p:cNvPr>
          <p:cNvSpPr>
            <a:spLocks noGrp="1"/>
          </p:cNvSpPr>
          <p:nvPr>
            <p:ph idx="1"/>
          </p:nvPr>
        </p:nvSpPr>
        <p:spPr/>
        <p:txBody>
          <a:bodyPr/>
          <a:lstStyle/>
          <a:p>
            <a:r>
              <a:rPr lang="en-US" sz="2400" b="1" dirty="0"/>
              <a:t>Psychotropic Substances</a:t>
            </a:r>
          </a:p>
          <a:p>
            <a:r>
              <a:rPr lang="en-US" sz="2000" dirty="0"/>
              <a:t>Drugs that alter the central nervous system such as sedatives, hypnotics, hallucinogens and stimulants. Under the UN Convention on Psychotropic Substances of 1971, these substances are listed under Schedules I, II, III, and IV.</a:t>
            </a:r>
          </a:p>
          <a:p>
            <a:r>
              <a:rPr lang="en-US" sz="2000" dirty="0"/>
              <a:t> Some of these medicines are employed in </a:t>
            </a:r>
            <a:r>
              <a:rPr lang="en-US" sz="2000" dirty="0" err="1"/>
              <a:t>anaesthesia</a:t>
            </a:r>
            <a:r>
              <a:rPr lang="en-US" sz="2000" dirty="0"/>
              <a:t> for surgical procedures (such as thiopentone and midazolam), essential in emergency obstetrics (ergometrine) or used as anxiolytics and hypnotics (benzodiazepines) or as antiepileptics (phenobarbital and benzodiazepines).</a:t>
            </a:r>
            <a:endParaRPr lang="en-NG" sz="2000" dirty="0"/>
          </a:p>
        </p:txBody>
      </p:sp>
      <p:sp>
        <p:nvSpPr>
          <p:cNvPr id="4" name="Slide Number Placeholder 3">
            <a:extLst>
              <a:ext uri="{FF2B5EF4-FFF2-40B4-BE49-F238E27FC236}">
                <a16:creationId xmlns:a16="http://schemas.microsoft.com/office/drawing/2014/main" id="{D64CED0F-1D3B-269B-335C-43F5A94605AC}"/>
              </a:ext>
            </a:extLst>
          </p:cNvPr>
          <p:cNvSpPr>
            <a:spLocks noGrp="1"/>
          </p:cNvSpPr>
          <p:nvPr>
            <p:ph type="sldNum" sz="quarter" idx="12"/>
          </p:nvPr>
        </p:nvSpPr>
        <p:spPr/>
        <p:txBody>
          <a:bodyPr/>
          <a:lstStyle/>
          <a:p>
            <a:fld id="{B99DDA8D-8C14-5042-99AB-A18DAC02EC77}" type="slidenum">
              <a:rPr lang="en-US" altLang="en-US" smtClean="0"/>
              <a:t>8</a:t>
            </a:fld>
            <a:endParaRPr lang="en-US" altLang="en-US"/>
          </a:p>
        </p:txBody>
      </p:sp>
    </p:spTree>
    <p:extLst>
      <p:ext uri="{BB962C8B-B14F-4D97-AF65-F5344CB8AC3E}">
        <p14:creationId xmlns:p14="http://schemas.microsoft.com/office/powerpoint/2010/main" val="10535692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5418-069A-2B11-9C3C-EDFC43401BF8}"/>
              </a:ext>
            </a:extLst>
          </p:cNvPr>
          <p:cNvSpPr>
            <a:spLocks noGrp="1"/>
          </p:cNvSpPr>
          <p:nvPr>
            <p:ph type="title"/>
          </p:nvPr>
        </p:nvSpPr>
        <p:spPr/>
        <p:txBody>
          <a:bodyPr/>
          <a:lstStyle/>
          <a:p>
            <a:r>
              <a:rPr lang="en-US" dirty="0"/>
              <a:t>Definitions</a:t>
            </a:r>
            <a:endParaRPr lang="en-NG" dirty="0"/>
          </a:p>
        </p:txBody>
      </p:sp>
      <p:sp>
        <p:nvSpPr>
          <p:cNvPr id="3" name="Content Placeholder 2">
            <a:extLst>
              <a:ext uri="{FF2B5EF4-FFF2-40B4-BE49-F238E27FC236}">
                <a16:creationId xmlns:a16="http://schemas.microsoft.com/office/drawing/2014/main" id="{03FE38B5-9D71-667C-B6EC-64D58112F317}"/>
              </a:ext>
            </a:extLst>
          </p:cNvPr>
          <p:cNvSpPr>
            <a:spLocks noGrp="1"/>
          </p:cNvSpPr>
          <p:nvPr>
            <p:ph idx="1"/>
          </p:nvPr>
        </p:nvSpPr>
        <p:spPr/>
        <p:txBody>
          <a:bodyPr/>
          <a:lstStyle/>
          <a:p>
            <a:pPr algn="just"/>
            <a:r>
              <a:rPr lang="en-US" sz="2400" b="1" dirty="0"/>
              <a:t>Precursors</a:t>
            </a:r>
          </a:p>
          <a:p>
            <a:pPr algn="just"/>
            <a:r>
              <a:rPr lang="en-US" sz="2400" dirty="0"/>
              <a:t> Raw materials which when used in the production of a drug become part of a finished product.</a:t>
            </a:r>
          </a:p>
          <a:p>
            <a:pPr algn="just"/>
            <a:r>
              <a:rPr lang="en-US" sz="2400" dirty="0"/>
              <a:t> Reagent and Solvents are also listed as precursors but usually not a part of the finished product. They are however used in the manufacture and processing of some Narcotic drugs and psychotropic substances. Examples are ephedrine used in the manufacture of methamphetamine; </a:t>
            </a:r>
            <a:r>
              <a:rPr lang="en-US" sz="2400" dirty="0" err="1"/>
              <a:t>sulphuric</a:t>
            </a:r>
            <a:r>
              <a:rPr lang="en-US" sz="2400" dirty="0"/>
              <a:t> acid is a reagent and acetone is a solvent.</a:t>
            </a:r>
            <a:endParaRPr lang="en-NG" sz="2400" dirty="0"/>
          </a:p>
        </p:txBody>
      </p:sp>
      <p:sp>
        <p:nvSpPr>
          <p:cNvPr id="4" name="Slide Number Placeholder 3">
            <a:extLst>
              <a:ext uri="{FF2B5EF4-FFF2-40B4-BE49-F238E27FC236}">
                <a16:creationId xmlns:a16="http://schemas.microsoft.com/office/drawing/2014/main" id="{BA6D798F-E85E-5B5D-D186-E80B91135EC4}"/>
              </a:ext>
            </a:extLst>
          </p:cNvPr>
          <p:cNvSpPr>
            <a:spLocks noGrp="1"/>
          </p:cNvSpPr>
          <p:nvPr>
            <p:ph type="sldNum" sz="quarter" idx="12"/>
          </p:nvPr>
        </p:nvSpPr>
        <p:spPr/>
        <p:txBody>
          <a:bodyPr/>
          <a:lstStyle/>
          <a:p>
            <a:fld id="{B99DDA8D-8C14-5042-99AB-A18DAC02EC77}" type="slidenum">
              <a:rPr lang="en-US" altLang="en-US" smtClean="0"/>
              <a:t>9</a:t>
            </a:fld>
            <a:endParaRPr lang="en-US" altLang="en-US"/>
          </a:p>
        </p:txBody>
      </p:sp>
    </p:spTree>
    <p:extLst>
      <p:ext uri="{BB962C8B-B14F-4D97-AF65-F5344CB8AC3E}">
        <p14:creationId xmlns:p14="http://schemas.microsoft.com/office/powerpoint/2010/main" val="3223427402"/>
      </p:ext>
    </p:extLst>
  </p:cSld>
  <p:clrMapOvr>
    <a:masterClrMapping/>
  </p:clrMapOvr>
  <p:transition/>
</p:sld>
</file>

<file path=ppt/theme/theme1.xml><?xml version="1.0" encoding="utf-8"?>
<a:theme xmlns:a="http://schemas.openxmlformats.org/drawingml/2006/main" name="nafda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3957</TotalTime>
  <Words>3808</Words>
  <Application>Microsoft Office PowerPoint</Application>
  <PresentationFormat>On-screen Show (4:3)</PresentationFormat>
  <Paragraphs>362</Paragraphs>
  <Slides>49</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49</vt:i4>
      </vt:variant>
    </vt:vector>
  </HeadingPairs>
  <TitlesOfParts>
    <vt:vector size="66" baseType="lpstr">
      <vt:lpstr>-apple-system</vt:lpstr>
      <vt:lpstr>Aptos</vt:lpstr>
      <vt:lpstr>Arial</vt:lpstr>
      <vt:lpstr>Calibri</vt:lpstr>
      <vt:lpstr>Candara</vt:lpstr>
      <vt:lpstr>ElsevierGulliver</vt:lpstr>
      <vt:lpstr>Segoe UI Symbol</vt:lpstr>
      <vt:lpstr>Times New Roman</vt:lpstr>
      <vt:lpstr>TT2BBo00</vt:lpstr>
      <vt:lpstr>TT2C5o00</vt:lpstr>
      <vt:lpstr>TT2C6o00</vt:lpstr>
      <vt:lpstr>TT2D3o00</vt:lpstr>
      <vt:lpstr>Verdana</vt:lpstr>
      <vt:lpstr>Wingdings</vt:lpstr>
      <vt:lpstr>Wingdings 3</vt:lpstr>
      <vt:lpstr>nafdac_template</vt:lpstr>
      <vt:lpstr>Office Theme</vt:lpstr>
      <vt:lpstr>Controlled Substances and the Promotion of Access to Medicines: The Meeting Point</vt:lpstr>
      <vt:lpstr>Outline </vt:lpstr>
      <vt:lpstr>Introduction </vt:lpstr>
      <vt:lpstr>Introduction Contd.</vt:lpstr>
      <vt:lpstr>Introduction contd.</vt:lpstr>
      <vt:lpstr>Introduction (Contd.)</vt:lpstr>
      <vt:lpstr>Definitions </vt:lpstr>
      <vt:lpstr>Definitions</vt:lpstr>
      <vt:lpstr>Definitions</vt:lpstr>
      <vt:lpstr>Definitions</vt:lpstr>
      <vt:lpstr>Definitions</vt:lpstr>
      <vt:lpstr>Definitions</vt:lpstr>
      <vt:lpstr>Definitions </vt:lpstr>
      <vt:lpstr>Why are Controlled Medicines Regulated?</vt:lpstr>
      <vt:lpstr>CONTROL STRATEGIES</vt:lpstr>
      <vt:lpstr>CONTROL STRATEGIES</vt:lpstr>
      <vt:lpstr>PowerPoint Presentation</vt:lpstr>
      <vt:lpstr>PowerPoint Presentation</vt:lpstr>
      <vt:lpstr>CONTROL STRATEGIES</vt:lpstr>
      <vt:lpstr>CONTROL STRATEGIES</vt:lpstr>
      <vt:lpstr>Control Strategies</vt:lpstr>
      <vt:lpstr>Control Strategies</vt:lpstr>
      <vt:lpstr>LEGAL &amp; REGULATORY FRAMEWORK</vt:lpstr>
      <vt:lpstr>LEGAL &amp; REGULATORY FRAMEWORK</vt:lpstr>
      <vt:lpstr> NATIONAL CONTROL MEASURES </vt:lpstr>
      <vt:lpstr>Synthetic Drug Problem in Nigeria</vt:lpstr>
      <vt:lpstr>Synthetic Drug Problem in Nigeria</vt:lpstr>
      <vt:lpstr>Synthetic Drug Problem in Nigeria</vt:lpstr>
      <vt:lpstr>Availability of Controlled Medicines for Medical Use</vt:lpstr>
      <vt:lpstr>BARRIERS TO ACCESS TO CONTROLLED MEDICINES</vt:lpstr>
      <vt:lpstr>PowerPoint Presentation</vt:lpstr>
      <vt:lpstr>BARRIERS TO ACCESS TO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Promoting Access to, Availability and Affordability of Controlled Medicines</vt:lpstr>
      <vt:lpstr>Traceability of Pharmaceutical Products</vt:lpstr>
      <vt:lpstr>Traceability of Pharmaceutical Products</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MRS ADENUGA, YEDUNNI A</cp:lastModifiedBy>
  <cp:revision>95</cp:revision>
  <dcterms:created xsi:type="dcterms:W3CDTF">2019-11-23T21:08:00Z</dcterms:created>
  <dcterms:modified xsi:type="dcterms:W3CDTF">2024-06-06T15:31:14Z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3A789E7CB026498AA8F3462E6A96846D</vt:lpwstr>
  </property>
  <property fmtid="{D5CDD505-2E9C-101B-9397-08002B2CF9AE}" pid="3" name="KSOProductBuildVer">
    <vt:lpwstr>1033-11.2.0.11191</vt:lpwstr>
  </property>
</Properties>
</file>